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11" r:id="rId2"/>
  </p:sldMasterIdLst>
  <p:sldIdLst>
    <p:sldId id="256" r:id="rId3"/>
    <p:sldId id="260" r:id="rId4"/>
    <p:sldId id="261" r:id="rId5"/>
    <p:sldId id="257" r:id="rId6"/>
    <p:sldId id="262" r:id="rId7"/>
    <p:sldId id="273" r:id="rId8"/>
    <p:sldId id="263" r:id="rId9"/>
    <p:sldId id="271" r:id="rId10"/>
    <p:sldId id="272" r:id="rId11"/>
    <p:sldId id="258" r:id="rId12"/>
    <p:sldId id="259" r:id="rId13"/>
    <p:sldId id="270" r:id="rId14"/>
    <p:sldId id="265" r:id="rId15"/>
    <p:sldId id="267" r:id="rId16"/>
    <p:sldId id="266" r:id="rId17"/>
    <p:sldId id="268" r:id="rId18"/>
    <p:sldId id="269" r:id="rId19"/>
    <p:sldId id="275" r:id="rId20"/>
    <p:sldId id="276" r:id="rId21"/>
    <p:sldId id="278" r:id="rId22"/>
    <p:sldId id="279" r:id="rId23"/>
    <p:sldId id="277" r:id="rId24"/>
    <p:sldId id="280" r:id="rId25"/>
    <p:sldId id="282" r:id="rId26"/>
    <p:sldId id="284" r:id="rId27"/>
    <p:sldId id="283" r:id="rId28"/>
    <p:sldId id="285" r:id="rId29"/>
    <p:sldId id="286" r:id="rId30"/>
    <p:sldId id="287" r:id="rId31"/>
    <p:sldId id="290" r:id="rId32"/>
    <p:sldId id="291" r:id="rId33"/>
    <p:sldId id="289" r:id="rId34"/>
    <p:sldId id="288" r:id="rId35"/>
    <p:sldId id="292" r:id="rId36"/>
    <p:sldId id="295" r:id="rId37"/>
    <p:sldId id="296" r:id="rId38"/>
    <p:sldId id="297" r:id="rId39"/>
    <p:sldId id="29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6967"/>
    <a:srgbClr val="44363C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3T14:57:25.282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1 0,'5345'0,"-5330"0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3T14:57:27.683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0,'5420'0,"-5423"0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3T16:03:42.635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1 0,'10261'0,"-10239"0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3T19:15:17.3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80 24575,'94'1'0,"102"-3"0,-71-11 0,22-6 0,-99 11 0,97-4 0,-65 14 0,117-4 0,-79-24-1365,-106 26-5461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3T19:15:20.1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24575,'8'2'0,"0"1"0,0 0 0,0 1 0,-1 0 0,1 0 0,-1 0 0,0 1 0,12 10 0,-13-10 0,0-1 0,0 0 0,1 0 0,-1-1 0,1 0 0,0 0 0,0 0 0,10 1 0,30 13 0,-47-16 0,1-1 0,0 0 0,0 1 0,-1-1 0,1 0 0,0 1 0,-1-1 0,1 1 0,0-1 0,-1 1 0,1-1 0,-1 1 0,1 0 0,-1-1 0,1 1 0,-1 0 0,0-1 0,1 1 0,-1 0 0,0 0 0,1-1 0,-1 1 0,0 0 0,0 0 0,0-1 0,1 1 0,-1 0 0,0 0 0,0 0 0,0-1 0,-1 1 0,1 1 0,-1 1 0,0-1 0,0 0 0,0 0 0,-1 0 0,1 0 0,-1 0 0,0 0 0,1 0 0,-1 0 0,-3 2 0,-4 3 0,1-1 0,-1 0 0,-1-1 0,-12 6 0,-90 42-1365,104-49-5461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3T19:16:00.6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1 105 24575,'32'-10'0,"-7"0"0,-60 59 0,32-45 0,0 0 0,1 0 0,-1 0 0,1 0 0,0 0 0,0 0 0,0 1 0,1-1 0,-2 7 0,4-14 0,0-1 0,0 0 0,0 1 0,0-1 0,1 1 0,0 0 0,-1-1 0,1 1 0,0 0 0,1 0 0,-1 0 0,0 0 0,1 0 0,0 1 0,0-1 0,0 1 0,4-3 0,6-3 0,1 0 0,28-11 0,-13 6 0,-22 14 0,-10 11 0,-15 20 0,12-21 0,-9 15 0,11-19 0,0-1 0,1 1 0,0 0 0,0 0 0,0 0 0,-1 12 0,2-14 0,0-1 0,0 1 0,0 0 0,0-1 0,-1 0 0,1 1 0,-1-1 0,-4 4 0,4-5 0,1 0 0,-1 0 0,1 0 0,0 0 0,0 0 0,0 0 0,1 0 0,-1 1 0,1-1 0,0 1 0,0-1 0,0 1 0,0 0 0,0-1 0,1 8 0,0-11 0,1 0 0,0 0 0,0 0 0,0 0 0,0 0 0,0 0 0,0-1 0,0 1 0,0 0 0,-1 0 0,1-1 0,0 1 0,0-1 0,0 1 0,-1-1 0,1 1 0,0-1 0,0 0 0,-1 1 0,1-1 0,-1 0 0,1 1 0,0-3 0,22-18 0,115-98 0,-59 54 0,-70 59 0,-6 7 0,-9 18 0,-20 26 0,-48 58 0,37-55 0,3 3 0,-42 77 0,80-134 0,0 0 0,0 1 0,0-1 0,1 1 0,0 0 0,0 0 0,0 0 0,1 1 0,-1 0 0,9-5 0,75-39 0,-32 19 0,3-8 0,-2-3 0,95-85 0,-93 69 0,-79 104 0,-17 21 0,9-16 0,-2-1 0,-37 48 0,52-81 0,20-25 0,24-21 0,-9 10 0,61-47 0,140-140 0,-212 196 0,-12 23 0,-1-1 0,-6 25 0,-2-2 0,-21 47 0,23-61 0,6-10 0,7-13 0,19-23 0,28-42 0,-9-13 0,-10 15 0,-14 43 0,-18 20 0,1 0 0,-1 1 0,0-1 0,1 0 0,-1 1 0,0-1 0,0 0 0,1 1 0,-1-1 0,0 1 0,0-1 0,0 1 0,1-1 0,-1 1 0,0-1 0,0 1 0,0-1 0,0 1 0,0-1 0,0 1 0,0-1 0,0 1 0,0-1 0,0 1 0,0-1 0,-1 0 0,1 1 0,0 0 0,-14 63 0,11-50 0,-6 19 0,-18 48 0,16-53 0,2-1 0,-11 53 0,20-80 0,0 0 0,0 0 0,0 0 0,0-1 0,0 1 0,0 0 0,0 0 0,0 0 0,0 0 0,0 0 0,0 0 0,1 0 0,-1-1 0,0 1 0,0 0 0,0 0 0,0 0 0,0 0 0,0 0 0,1 0 0,-1 0 0,0 0 0,0 0 0,0 0 0,0 0 0,0 0 0,1 0 0,-1 0 0,0 0 0,0 0 0,0 0 0,0 0 0,1 0 0,-1 0 0,0 0 0,0 0 0,0 0 0,0 0 0,0 0 0,0 0 0,1 0 0,-1 0 0,0 1 0,0-1 0,0 0 0,0 0 0,0 0 0,0 0 0,0 0 0,1 0 0,-1 0 0,0 1 0,0-1 0,0 0 0,0 0 0,0 0 0,0 0 0,0 0 0,0 0 0,0 1 0,0-1 0,0 0 0,0 0 0,0 0 0,0 0 0,0 1 0,0-1 0,18-16 0,16-21 0,11-15 0,-21 27 0,-2-1 0,27-43 0,-41 47 0,-8 20 0,1 0 0,-1-1 0,1 1 0,0 0 0,-1-1 0,1 1 0,0 0 0,0 0 0,1 0 0,-1-1 0,0 1 0,1 1 0,-1-1 0,1 0 0,0 0 0,2-2 0,-3 5 0,-1-1 0,1 1 0,-1-1 0,0 0 0,1 1 0,-1-1 0,0 1 0,1-1 0,-1 1 0,0-1 0,0 1 0,1 0 0,-1-1 0,0 1 0,0-1 0,0 1 0,0-1 0,0 1 0,0 0 0,0-1 0,0 1 0,0-1 0,0 1 0,0 0 0,0-1 0,0 1 0,0-1 0,0 1 0,-1-1 0,1 1 0,0-1 0,-1 1 0,1-1 0,-1 2 0,-5 24 0,-64 126 0,58-129 0,12-22 0,-1 0 0,0-1 0,1 1 0,-1 0 0,1 0 0,0 0 0,-1 0 0,1 0 0,0 0 0,-1 0 0,1 0 0,0 0 0,0 0 0,0 0 0,0 0 0,0 0 0,0 0 0,0 0 0,0 0 0,0 0 0,0 0 0,0 0 0,1 1 0,0-1 0,0-1 0,0 0 0,0 1 0,0-1 0,-1 0 0,1 0 0,0 1 0,0-1 0,0 0 0,0 0 0,0 0 0,0 0 0,-1 0 0,1 0 0,0-1 0,0 1 0,0 0 0,0 0 0,0-1 0,0 0 0,46-22 0,-18-1 0,-1-1 0,28-32 0,37-34 0,-80 78 0,-10 10 0,0 0 0,0 0 0,0 0 0,0 1 0,0-1 0,0 1 0,1-1 0,-1 1 0,1 0 0,5-2 0,-8 7 0,0 1 0,-1-1 0,1 1 0,-1-1 0,0 1 0,0-1 0,0 0 0,0 1 0,0-1 0,-1 1 0,-1 3 0,2-6 0,-9 44 0,-3-1 0,-1 0 0,-28 61 0,33-85 0,8-20 0,0 0 0,0 0 0,0 0 0,0 0 0,0 0 0,0 0 0,0 0 0,0 0 0,0 0 0,0 0 0,0 0 0,1 0 0,-1 0 0,0 0 0,0 0 0,0 0 0,0 0 0,0 0 0,0 0 0,0 0 0,0 0 0,0 0 0,0 0 0,0 0 0,0 0 0,0 0 0,0 1 0,0-1 0,0 0 0,0 0 0,1 0 0,-1 0 0,0 0 0,0 0 0,10-12 0,12-20 0,13-39 0,-23 43 0,1 1 0,2 1 0,0 0 0,2 1 0,26-30 0,89-77 0,-132 150 0,-6 10 0,-27 46 0,-39 130 0,57-155 0,12-32 0,13-24 0,27-41 0,-11 14 0,27-29 0,-69 101 0,7-12 0,-7 12 0,11-24 0,-1-1 0,0 0 0,-1 0 0,-12 17 0,10-18 0,11-16 0,19-26 0,17-50 0,-29 59 0,0 1 0,1 0 0,1 0 0,1 1 0,15-18 0,-13 20 0,-3 5 0,0-1 0,0 2 0,21-17 0,-32 28 0,0 0 0,1 0 0,-1 0 0,0 0 0,1 0 0,-1 0 0,0 0 0,1 1 0,-1-1 0,0 0 0,1 0 0,-1 0 0,0 1 0,1-1 0,-1 0 0,0 0 0,0 0 0,1 1 0,-1-1 0,0 0 0,0 1 0,0-1 0,1 0 0,-1 0 0,0 1 0,0-1 0,0 0 0,0 1 0,0-1 0,0 0 0,0 1 0,1-1 0,-1 1 0,0-1 0,0 0 0,0 1 0,0-1 0,-1 0 0,1 1 0,0-1 0,0 0 0,0 1 0,0-1 0,0 0 0,0 1 0,0-1 0,-1 0 0,1 1 0,-2 22 0,-52 213 0,35-163 0,17-68 0,1 0 0,0 0 0,0 0 0,0 1 0,1-1 0,0 8 0,0-12 0,0-1 0,0 0 0,0 1 0,0-1 0,0 0 0,0 1 0,0-1 0,0 0 0,1 1 0,-1-1 0,0 0 0,0 0 0,0 1 0,1-1 0,-1 0 0,0 0 0,0 1 0,1-1 0,-1 0 0,0 0 0,0 0 0,1 1 0,-1-1 0,0 0 0,1 0 0,-1 0 0,0 0 0,1 0 0,-1 0 0,0 0 0,1 0 0,-1 0 0,0 0 0,1 0 0,-1 0 0,1 0 0,22-12 0,-16 5 0,1-1 0,-1 0 0,0 0 0,-1-1 0,0 1 0,0-1 0,-1-1 0,0 1 0,7-21 0,-6 13 0,0-1 0,-1 0 0,-1 0 0,3-36 0,6-31-1365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3T19:18:05.7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 24575,'89'1'0,"94"-2"0,-147-2 0,171-7 0,-203 10 0,0 0 0,0 0 0,0 0 0,0 1 0,0 0 0,0 0 0,0 0 0,0 0 0,0 1 0,0-1 0,-1 1 0,1 0 0,-1 0 0,1 0 0,4 5 0,-3-2 0,-1 0 0,0 0 0,0 0 0,-1 0 0,0 1 0,0-1 0,0 1 0,-1 0 0,4 10 0,48 142 0,-52-148 0,0 1 0,0 0 0,-1 0 0,-1 0 0,0 0 0,-1 13 0,0-13 0,0 0 0,1 0 0,0 0 0,1 0 0,1 0 0,3 15 0,-1-9-1365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3T19:18:08.0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24 24575,'5'6'0,"0"0"0,-1 0 0,0 0 0,0 1 0,0-1 0,0 1 0,-1 0 0,0 0 0,3 13 0,-1-6 0,-4-12 0,0 1 0,1-1 0,-1 1 0,1-1 0,0 0 0,-1 0 0,1 1 0,0-1 0,0-1 0,1 1 0,-1 0 0,0 0 0,0-1 0,1 1 0,-1-1 0,1 0 0,0 0 0,-1 0 0,1 0 0,0 0 0,-1-1 0,1 1 0,0-1 0,0 0 0,0 0 0,-1 0 0,1 0 0,0 0 0,0 0 0,0-1 0,-1 1 0,1-1 0,0 0 0,-1 0 0,1 0 0,-1 0 0,1 0 0,-1-1 0,1 1 0,2-3 0,4-7 0,-1-1 0,-1 0 0,0 0 0,7-16 0,20-32 0,-31 56-1365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3T19:23:05.21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252 356,'148'-108,"196"-107,-339 212,0 1,0-1,0 1,0 0,0 0,1 0,-1 1,0 0,8-1,-13 2,1 0,0 0,-1 0,1 0,0 0,-1 1,1-1,0 0,-1 0,1 1,0-1,-1 0,1 1,-1-1,1 1,-1-1,1 0,-1 1,1-1,-1 1,1 0,-1-1,0 1,1-1,-1 1,0 0,1-1,-1 2,1 1,-1 0,0 0,0 0,0 0,0 0,-1 0,1 0,-1 0,0 0,-2 5,-16 40,-2-1,-2-1,-40 59,27-47,-284 445,53-86,256-398,3-9,2 0,-1 0,1 1,1 0,0 0,1 1,0-1,-4 18,9-28,-1 1,0-1,0 0,0 0,0 0,1 0,-1 0,1 0,-1 0,1 0,-1 0,1 0,-1 0,1 0,0 0,-1 0,1 0,0-1,0 1,0 0,0-1,0 1,0 0,0-1,0 1,0-1,0 0,0 1,0-1,0 0,0 1,0-1,0 0,0 0,1 0,-1 0,0 0,0 0,0-1,0 1,0 0,1-1,59-11,-59 11,119-41,-2-5,153-84,-159 74,806-408,-915 463,27-13,0 1,0 1,34-9,-48 22,-16 10,-21 19,-47 44,-85 72,70-69,-286 290,18 16,-301 426,636-789,11-14,-1 0,1 0,0 0,1 1,-1 0,1-1,0 1,-4 13,12-13,14-9,12-10,0-1,-1-2,0-1,44-35,-26 19,191-134,389-272,284-202,-28-34,-863 658,49-39,121-127,-182 175,-7 10,-14 24,-292 453,4-5,-263 511,335-577,225-403,-20 43,21-30,2-17,1-1,-1 1,1-1,-1 0,1 0,-1 1,1-1,-1 0,1 0,-1 1,1-1,-1 0,1 0,-1 0,1 0,0 0,-1 0,1 0,-1 0,1 0,-1 0,1 0,0 0,-1-1,1 1,-1 0,1 0,-1-1,1 1,-1 0,1-1,33-15,-2-2,-1-1,41-31,-27 18,795-598,-10-36,-493 392,351-245,-656 494,-24 18,1 0,0 0,0 1,0 0,1 0,19-7,-29 13,1-1,-1 1,1 0,0 0,-1-1,1 1,-1 0,1 0,-1 0,1 0,0-1,-1 1,1 0,0 0,-1 0,1 0,-1 0,1 1,0-1,-1 0,1 0,-1 0,1 1,-1-1,1 0,0 0,-1 1,1-1,-1 0,1 1,-1-1,0 1,1-1,-1 1,1-1,-1 1,0-1,1 1,-1-1,0 1,0-1,1 1,-1-1,0 1,0 0,0-1,0 1,0-1,0 1,0 0,0 0,0 4,-1-1,0 0,0 0,0 0,-1 0,0 0,-2 6,-15 22,-2-1,-26 31,18-24,-120 158,-793 1099,931-1280,-25 39,2 1,-48 104,77-134,5-25,0 0,0 1,0-1,1 1,-1-1,0 0,0 1,0-1,1 0,-1 1,0-1,0 0,1 1,-1-1,0 0,1 1,-1-1,0 0,1 0,-1 0,0 1,1-1,-1 0,0 0,1 0,-1 0,1 0,-1 1,0-1,1 0,0 0,4-1,1 0,0 0,-1-1,1 1,-1-1,1 0,5-4,366-191,-2-37,-268 166,813-532,721-441,-1561 993,138-75,-186 107,1 2,0 1,1 2,63-12,-95 22,0 1,1-1,-1 1,0 0,0 0,0 0,1 0,-1 1,0-1,0 0,0 1,0 0,0-1,0 1,3 1,-4-1,0 0,0 0,0 0,0 0,0 0,-1 0,1 0,0 0,-1 0,1 1,0-1,-1 0,0 0,1 1,-1-1,0 0,1 1,-1-1,0 2,-1 5,0-1,0 0,0 1,-1-1,0 0,-1 1,0-1,-4 8,-25 45,-2-2,-71 92,-104 100,-681 654,886-897,20-13,31-20,159-99,399-234,-585 348,673-360,-600 322,-90 48,14-6,-16 10,-11 9,-209 204,64-67,39-35,15-17,-124 154,219-243,-1 0,1 0,-1 1,2 0,-1 0,1 1,-7 18,12-27,0 0,0-1,0 1,0-1,0 1,0 0,0-1,0 1,0-1,0 1,1 0,-1-1,0 1,0-1,1 1,-1-1,0 1,1-1,-1 1,1-1,-1 0,0 1,1-1,-1 1,1-1,-1 0,1 1,-1-1,1 0,-1 0,1 0,0 1,-1-1,1 0,-1 0,2 0,27 3,-28-2,26-2,0 0,0-1,0-2,38-9,108-41,-124 37,610-242,-14-42,-54 23,771-255,-1073 445,-283 86,22-1,-21 10,-14 13,-77 104,41-63,-811 1060,80-220,762-886,-52 69,63-83,0 0,0 0,0 0,0 1,1-1,-1 0,0 1,1-1,0 0,-1 1,1-1,0 1,-1-1,1 0,0 2,1-2,0-1,0 1,1-1,-1 0,0 1,0-1,0 0,1 0,-1 0,0 0,0 0,0 0,1-1,-1 1,0 0,0-1,0 1,0 0,1-1,-1 0,0 1,0-1,1-1,300-148,-194 92,1663-967,-1732 1001,-6 3,68-32,-101 53,0 0,0 1,0-1,0 0,0 0,0 0,0 0,0 1,0-1,0 0,0 0,0 0,0 1,0-1,0 0,0 0,0 0,1 0,-1 1,0-1,0 0,0 0,0 0,0 0,0 0,1 0,-1 1,0-1,0 0,0 0,0 0,1 0,-1 0,0 0,0 0,0 0,0 0,1 0,-1 0,0 0,0 0,0 0,1 0,-1 0,0 0,0 0,0 0,1 0,-1 0,0 0,0 0,0 0,0 0,1 0,-1-1,0 1,0 0,0 0,0 0,-13 19,-227 249,77-93,-153 191,-442 671,740-1009,6-11,2 0,0 1,-14 34,23-51,1-1,-1 1,1 0,-1-1,1 1,0 0,0 0,-1-1,1 1,0 0,0 0,0 0,0-1,-1 1,1 0,0 0,1 0,-1-1,0 1,0 0,0 0,0 0,1-1,-1 1,0 0,1 0,-1-1,0 1,1 0,-1-1,1 1,-1-1,1 1,0 0,-1-1,1 1,0-1,-1 0,1 1,0-1,-1 1,1-1,1 1,2-1,1 0,-1-1,1 1,-1-1,0 0,0 0,1 0,6-3,51-23,-1-2,67-44,-67 38,1114-664,218-126,-1383 819,375-196,-332 179,1 2,1 2,0 3,2 2,80-9,-116 21,1 1,-1 0,36 5,-56-4,0 0,0 0,0 1,0-1,-1 0,1 0,0 1,0-1,0 0,0 1,0-1,-1 1,1-1,0 1,0-1,-1 1,1 0,0-1,-1 1,1 0,-1-1,1 1,-1 0,1 0,-1 0,1 0,-1-1,0 1,0 0,1 0,-1 0,0 0,0 0,0 0,0 0,0 0,0 0,0-1,0 1,0 0,-1 0,1 2,-21 40,-37 41,-4-2,-116 117,82-94,-754 877,760-861,86-110,13-13,25-23,593-501,-241 214,236-197,-157 137,-325 272,217-116,-352 213,15-9,1 1,-1 1,2 1,-1 1,1 1,1 0,30-4,-52 11,1 0,0 0,0 0,0 1,0-1,0 0,-1 1,1-1,0 1,0 0,-1-1,1 1,0 0,-1 0,1 0,-1 0,1 0,-1 1,1-1,-1 0,0 1,0-1,0 1,0-1,0 1,0-1,0 1,0 0,0 0,-1-1,1 1,-1 0,0 0,1 0,-1 3,1 6,0 0,-1 0,-1 0,0 0,-2 11,-6 18,-1 0,-2-1,-2 0,-25 51,-91 147,108-199,-289 464,152-252,154-242,-6 9,0 1,-12 29,23-46,-1-1,1 1,0-1,-1 1,1-1,0 1,-1 0,1-1,0 1,0 0,-1-1,1 1,0-1,0 1,0 0,0-1,0 1,0 0,0-1,0 1,0 0,0-1,0 1,1 0,-1-1,0 1,0 0,1-1,-1 1,0-1,1 1,-1-1,1 1,-1-1,1 1,-1-1,1 1,-1-1,1 1,-1-1,1 0,-1 1,1-1,0 0,-1 0,1 0,-1 1,1-1,0 0,-1 0,1 0,0 0,-1 0,1 0,0 0,-1 0,1 0,0 0,-1 0,1-1,0 1,-1 0,1 0,-1-1,1 1,0-1,56-23,-52 22,647-343,-273 151,768-377,-1057 527,-89 43,-1 1,1 0,0-1,0 1,0 0,0-1,0 1,-1 0,1 0,0 0,0 0,0 0,0 0,0 0,0 0,0 0,0 0,-1 0,1 1,0-1,0 0,0 1,0-1,-1 0,1 1,0-1,0 1,-1 0,1-1,0 1,-1-1,1 1,0 1,1 1,-1 0,0 1,0-1,0 0,-1 1,1-1,-1 1,0 6,-1 24,-1 1,-2-1,-14 60,-40 106,42-147,-116 332,124-350,8-35,0 1,0-1,0 1,0-1,0 1,0 0,0-1,1 1,-1-1,0 1,0-1,1 1,-1-1,0 1,1-1,-1 1,0-1,1 1,-1-1,1 0,-1 1,1-1,-1 0,1 1,-1-1,1 0,-1 1,1-1,0 0,6 0,-1 0,0-1,0 0,0 0,0-1,0 0,-1 0,1 0,6-3,520-250,-12-39,-425 239,401-253,-34-45,-314 212,-134 131,-14 16,-20 26,-265 316,43-59,116-123,7 5,-100 195,218-364,-5 9,0 0,1 0,0 1,-4 17,9-29,0 1,0-1,-1 1,1-1,0 1,0-1,0 0,0 1,0-1,0 1,0 0,0-1,0 1,0-1,0 1,0-1,0 1,0-1,0 0,0 1,1-1,-1 1,0-1,0 1,0-1,1 1,-1-1,0 0,1 1,-1-1,0 1,1-1,-1 0,1 0,-1 1,1-1,-1 0,0 0,1 1,-1-1,1 0,-1 0,1 0,-1 0,1 0,-1 0,2 0,31-9,60-33,118-70,-100 50,-60 34,820-432,36 69,-898 388,34-13,0 3,57-11,-81 24,-14 7,-6-4,0 1,-1-1,1 0,-1 0,0 0,0 0,0 0,0 0,-4 3,-480 556,262-292,-408 468,631-738,1 0,-1 1,0 0,0-1,1 1,-1-1,1 1,-1 0,1-1,-1 1,1 0,-1 0,1 0,-1-1,1 1,0 0,0 0,-1 0,1 0,0-1,0 1,0 0,0 2,2-3,-1 0,1 0,-1 0,1 0,-1 0,1 0,-1 0,1-1,-1 1,1 0,-1-1,1 1,-1-1,0 0,1 1,-1-1,2-1,95-53,-3-5,123-99,-168 122,875-660,-908 684,-5 3,0 1,0 0,1 1,-1 0,2 1,-1 1,1 0,25-7,-39 13,1 0,-1 0,1-1,-1 1,1 0,-1 0,1 0,-1 0,1 0,-1 0,1 0,-1 0,1 0,-1 0,1 0,-1 0,1 0,-1 0,1 0,-1 0,1 1,-1-1,1 0,-1 0,1 1,-1-1,1 0,-1 1,0-1,1 0,-1 1,1-1,-1 0,0 1,0-1,1 1,-1-1,0 1,0-1,1 1,-1-1,0 1,0-1,0 1,0-1,0 1,0-1,0 1,0-1,0 1,0 0,0-1,0 1,0-1,0 1,-1-1,1 1,0 0,-21 40,14-28,-246 424,-54 99,277-487,22-37,0-1,1 1,-9 20,16-31,0-1,-1 1,1-1,0 1,0-1,0 1,-1-1,1 1,0 0,0-1,0 1,0-1,0 1,0 0,0-1,0 1,0-1,0 1,1-1,-1 1,0 0,0-1,0 1,1-1,-1 1,0-1,1 1,-1-1,0 1,1-1,-1 0,1 1,-1-1,1 1,-1-1,1 0,-1 0,1 1,-1-1,1 0,0 1,29-1,-2-5,0-2,0-1,-1-1,0-1,27-15,128-77,-174 97,136-83,-4-7,171-151,-305 241,0 0,0 0,1 0,-1 1,1 0,0 0,0 1,1 0,-1 0,1 0,11-1,-3 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25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78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25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56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82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23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69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1D58-E949-4BCB-829A-BBF80E38D59C}" type="datetime1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47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29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209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00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55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3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7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89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01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53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2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70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7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76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32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4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7F6A1D9-D323-4F4E-8655-25E2D32CE742}" type="datetime1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87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8.wdp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9.wdp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microsoft.com/office/2007/relationships/hdphoto" Target="../media/hdphoto11.wdp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1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microsoft.com/office/2007/relationships/hdphoto" Target="../media/hdphoto14.wdp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microsoft.com/office/2007/relationships/hdphoto" Target="../media/hdphoto15.wdp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2.png"/><Relationship Id="rId7" Type="http://schemas.openxmlformats.org/officeDocument/2006/relationships/customXml" Target="../ink/ink2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0.png"/><Relationship Id="rId5" Type="http://schemas.openxmlformats.org/officeDocument/2006/relationships/customXml" Target="../ink/ink1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20.png"/><Relationship Id="rId18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12" Type="http://schemas.openxmlformats.org/officeDocument/2006/relationships/image" Target="../media/image119.png"/><Relationship Id="rId17" Type="http://schemas.openxmlformats.org/officeDocument/2006/relationships/customXml" Target="../ink/ink8.xml"/><Relationship Id="rId2" Type="http://schemas.openxmlformats.org/officeDocument/2006/relationships/image" Target="../media/image112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.xml"/><Relationship Id="rId11" Type="http://schemas.openxmlformats.org/officeDocument/2006/relationships/image" Target="../media/image118.png"/><Relationship Id="rId5" Type="http://schemas.openxmlformats.org/officeDocument/2006/relationships/image" Target="../media/image115.png"/><Relationship Id="rId15" Type="http://schemas.openxmlformats.org/officeDocument/2006/relationships/customXml" Target="../ink/ink7.xml"/><Relationship Id="rId10" Type="http://schemas.openxmlformats.org/officeDocument/2006/relationships/customXml" Target="../ink/ink6.xml"/><Relationship Id="rId19" Type="http://schemas.openxmlformats.org/officeDocument/2006/relationships/image" Target="../media/image124.png"/><Relationship Id="rId4" Type="http://schemas.openxmlformats.org/officeDocument/2006/relationships/image" Target="../media/image114.png"/><Relationship Id="rId9" Type="http://schemas.openxmlformats.org/officeDocument/2006/relationships/image" Target="../media/image117.png"/><Relationship Id="rId1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emf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1.emf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5.wdp"/><Relationship Id="rId1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odes on papers">
            <a:extLst>
              <a:ext uri="{FF2B5EF4-FFF2-40B4-BE49-F238E27FC236}">
                <a16:creationId xmlns:a16="http://schemas.microsoft.com/office/drawing/2014/main" id="{9F67FAAE-51DF-B67D-8735-D2AF1DDFE9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4938" b="10792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C2B3F9-3803-6242-BB51-FE7B621E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1369083"/>
          </a:xfrm>
        </p:spPr>
        <p:txBody>
          <a:bodyPr anchor="t">
            <a:noAutofit/>
          </a:bodyPr>
          <a:lstStyle/>
          <a:p>
            <a:r>
              <a:rPr lang="en-US" sz="6600" b="1" i="0" dirty="0">
                <a:solidFill>
                  <a:srgbClr val="FFFFFF"/>
                </a:solidFill>
                <a:effectLst/>
                <a:latin typeface="Aharoni" panose="020F0502020204030204" pitchFamily="2" charset="-79"/>
                <a:cs typeface="Aharoni" panose="020F0502020204030204" pitchFamily="2" charset="-79"/>
              </a:rPr>
              <a:t>Regression</a:t>
            </a:r>
            <a:endParaRPr lang="en-US" sz="6600" b="1" dirty="0">
              <a:solidFill>
                <a:srgbClr val="FFFFFF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25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705D7-FC63-7606-2DF8-040232255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n Wondering Cartoon , Free Transparent Clipart - ClipartKey">
            <a:extLst>
              <a:ext uri="{FF2B5EF4-FFF2-40B4-BE49-F238E27FC236}">
                <a16:creationId xmlns:a16="http://schemas.microsoft.com/office/drawing/2014/main" id="{B658582C-0152-1EB7-1DBE-1D807FDB0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12" b="93465" l="10000" r="90000">
                        <a14:foregroundMark x1="43778" y1="10111" x2="51667" y2="8508"/>
                        <a14:foregroundMark x1="58725" y1="9076" x2="59333" y2="9125"/>
                        <a14:foregroundMark x1="51667" y1="8508" x2="55605" y2="8825"/>
                        <a14:foregroundMark x1="59546" y1="9992" x2="61000" y2="15906"/>
                        <a14:foregroundMark x1="59333" y1="9125" x2="59450" y2="9601"/>
                        <a14:foregroundMark x1="61000" y1="15906" x2="61000" y2="16153"/>
                        <a14:foregroundMark x1="46556" y1="33046" x2="38667" y2="35142"/>
                        <a14:foregroundMark x1="38667" y1="35142" x2="45000" y2="40937"/>
                        <a14:foregroundMark x1="45000" y1="40937" x2="50222" y2="30703"/>
                        <a14:foregroundMark x1="50222" y1="30703" x2="46889" y2="22688"/>
                        <a14:foregroundMark x1="46889" y1="22688" x2="38222" y2="25031"/>
                        <a14:foregroundMark x1="38222" y1="25031" x2="38667" y2="36745"/>
                        <a14:foregroundMark x1="38667" y1="36745" x2="50778" y2="42910"/>
                        <a14:foregroundMark x1="50778" y1="42910" x2="58444" y2="35882"/>
                        <a14:foregroundMark x1="58444" y1="35882" x2="46000" y2="22565"/>
                        <a14:foregroundMark x1="46000" y1="22565" x2="42333" y2="22072"/>
                        <a14:foregroundMark x1="56606" y1="10683" x2="56444" y2="11221"/>
                        <a14:foregroundMark x1="49222" y1="25154" x2="36889" y2="26757"/>
                        <a14:foregroundMark x1="36889" y1="26757" x2="48333" y2="30703"/>
                        <a14:foregroundMark x1="48333" y1="30703" x2="50111" y2="26387"/>
                        <a14:foregroundMark x1="36889" y1="88286" x2="41778" y2="88533"/>
                        <a14:foregroundMark x1="47556" y1="88656" x2="53035" y2="91696"/>
                        <a14:foregroundMark x1="53400" y1="91696" x2="51556" y2="88286"/>
                        <a14:foregroundMark x1="50222" y1="56720" x2="46111" y2="65228"/>
                        <a14:foregroundMark x1="46111" y1="65228" x2="50000" y2="56473"/>
                        <a14:foregroundMark x1="50000" y1="56473" x2="49889" y2="56350"/>
                        <a14:foregroundMark x1="47111" y1="29716" x2="39111" y2="31196"/>
                        <a14:foregroundMark x1="39111" y1="31196" x2="45667" y2="29223"/>
                        <a14:foregroundMark x1="64444" y1="12207" x2="68439" y2="12154"/>
                        <a14:foregroundMark x1="70271" y1="15728" x2="67889" y2="18126"/>
                        <a14:foregroundMark x1="73645" y1="12330" x2="72964" y2="13016"/>
                        <a14:foregroundMark x1="67889" y1="18126" x2="64778" y2="27250"/>
                        <a14:foregroundMark x1="72137" y1="19238" x2="76556" y2="14427"/>
                        <a14:foregroundMark x1="64778" y1="27250" x2="70520" y2="20999"/>
                        <a14:foregroundMark x1="76556" y1="14427" x2="71556" y2="6782"/>
                        <a14:foregroundMark x1="71556" y1="6782" x2="65222" y2="11714"/>
                        <a14:foregroundMark x1="65222" y1="11714" x2="65222" y2="11714"/>
                        <a14:foregroundMark x1="53333" y1="7398" x2="55667" y2="8631"/>
                        <a14:foregroundMark x1="52778" y1="7275" x2="56333" y2="8015"/>
                        <a14:foregroundMark x1="52778" y1="6782" x2="55000" y2="6412"/>
                        <a14:foregroundMark x1="36556" y1="89396" x2="38667" y2="90629"/>
                        <a14:foregroundMark x1="36000" y1="92232" x2="41778" y2="92478"/>
                        <a14:foregroundMark x1="35778" y1="91615" x2="39111" y2="92109"/>
                        <a14:foregroundMark x1="55410" y1="92943" x2="56000" y2="92725"/>
                        <a14:backgroundMark x1="58111" y1="9248" x2="57333" y2="8755"/>
                        <a14:backgroundMark x1="58111" y1="8631" x2="56667" y2="10727"/>
                        <a14:backgroundMark x1="56444" y1="10974" x2="56444" y2="10974"/>
                        <a14:backgroundMark x1="68667" y1="13564" x2="69778" y2="14550"/>
                        <a14:backgroundMark x1="69000" y1="12577" x2="72111" y2="12330"/>
                        <a14:backgroundMark x1="69333" y1="12330" x2="69111" y2="12084"/>
                        <a14:backgroundMark x1="69667" y1="12330" x2="69111" y2="12824"/>
                        <a14:backgroundMark x1="72556" y1="12084" x2="72556" y2="12330"/>
                        <a14:backgroundMark x1="72111" y1="12577" x2="71444" y2="14057"/>
                        <a14:backgroundMark x1="70889" y1="14303" x2="71889" y2="13687"/>
                        <a14:backgroundMark x1="70778" y1="21332" x2="72222" y2="20222"/>
                        <a14:backgroundMark x1="70778" y1="21455" x2="71667" y2="20469"/>
                        <a14:backgroundMark x1="70333" y1="21455" x2="71556" y2="20469"/>
                        <a14:backgroundMark x1="70556" y1="21208" x2="70556" y2="21208"/>
                        <a14:backgroundMark x1="48667" y1="93465" x2="55111" y2="93465"/>
                        <a14:backgroundMark x1="49000" y1="93218" x2="49000" y2="93218"/>
                        <a14:backgroundMark x1="49111" y1="92725" x2="49111" y2="92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982" y="22258"/>
            <a:ext cx="2845052" cy="229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C4109F3-4D40-407E-0592-7B0EFA360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364" y="22258"/>
            <a:ext cx="3111290" cy="229715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024BBBE-433B-8108-5071-8EC8D795D6D3}"/>
              </a:ext>
            </a:extLst>
          </p:cNvPr>
          <p:cNvSpPr txBox="1"/>
          <p:nvPr/>
        </p:nvSpPr>
        <p:spPr>
          <a:xfrm>
            <a:off x="-1508" y="22258"/>
            <a:ext cx="6302720" cy="52322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ea typeface="新細明體" pitchFamily="18" charset="-120"/>
              </a:defRPr>
            </a:lvl1pPr>
          </a:lstStyle>
          <a:p>
            <a:r>
              <a:rPr lang="en-US" sz="2800" b="1" dirty="0"/>
              <a:t>Linear regression with one variable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60DB071-6F31-ED29-F8D6-A6D43F594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364" y="2577975"/>
            <a:ext cx="5809307" cy="251043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9B77278-A480-2261-3100-ADFCDB19F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202" y="5346968"/>
            <a:ext cx="2310903" cy="1316678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FD70E6FA-5291-827F-F180-11169FD12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08" y="4761282"/>
            <a:ext cx="5576935" cy="2074459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DB895069-0D0F-249E-37A6-620FF6A91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61082"/>
            <a:ext cx="5576935" cy="4191910"/>
          </a:xfrm>
          <a:prstGeom prst="rect">
            <a:avLst/>
          </a:prstGeom>
        </p:spPr>
      </p:pic>
      <p:cxnSp>
        <p:nvCxnSpPr>
          <p:cNvPr id="1038" name="Connector: Elbow 1037">
            <a:extLst>
              <a:ext uri="{FF2B5EF4-FFF2-40B4-BE49-F238E27FC236}">
                <a16:creationId xmlns:a16="http://schemas.microsoft.com/office/drawing/2014/main" id="{9188C0A5-C31A-1919-3B42-54ED00F59358}"/>
              </a:ext>
            </a:extLst>
          </p:cNvPr>
          <p:cNvCxnSpPr>
            <a:cxnSpLocks/>
            <a:stCxn id="45" idx="2"/>
            <a:endCxn id="62" idx="1"/>
          </p:cNvCxnSpPr>
          <p:nvPr/>
        </p:nvCxnSpPr>
        <p:spPr>
          <a:xfrm rot="5400000">
            <a:off x="8214161" y="5072449"/>
            <a:ext cx="916899" cy="948816"/>
          </a:xfrm>
          <a:prstGeom prst="bentConnector4">
            <a:avLst>
              <a:gd name="adj1" fmla="val 14100"/>
              <a:gd name="adj2" fmla="val 12409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00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BF3DA7-5B86-C117-A49D-A09C07FA2538}"/>
              </a:ext>
            </a:extLst>
          </p:cNvPr>
          <p:cNvSpPr txBox="1"/>
          <p:nvPr/>
        </p:nvSpPr>
        <p:spPr>
          <a:xfrm>
            <a:off x="-1" y="0"/>
            <a:ext cx="4843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ea typeface="新細明體" pitchFamily="18" charset="-120"/>
              </a:rPr>
              <a:t>Compute Regression Coefficients</a:t>
            </a:r>
            <a:endParaRPr lang="en-US" sz="24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4173005-9BF8-C79B-FADA-26DEDB33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187"/>
          <a:stretch/>
        </p:blipFill>
        <p:spPr>
          <a:xfrm>
            <a:off x="76200" y="5810151"/>
            <a:ext cx="5876925" cy="832645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A95EB8B-F634-F97B-4772-1E65ED2B9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27540"/>
            <a:ext cx="4300578" cy="383491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27A9ECF-7E29-CC8D-B566-3EC0C9BF6D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7970"/>
          <a:stretch/>
        </p:blipFill>
        <p:spPr>
          <a:xfrm>
            <a:off x="4934139" y="734124"/>
            <a:ext cx="7257861" cy="158212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924D085-2228-D818-E1BB-62F15695AD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4560" b="36463"/>
          <a:stretch/>
        </p:blipFill>
        <p:spPr>
          <a:xfrm>
            <a:off x="4934137" y="3057974"/>
            <a:ext cx="7257861" cy="7143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3149597-26DE-6EB7-C60C-77A7079954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790"/>
          <a:stretch/>
        </p:blipFill>
        <p:spPr>
          <a:xfrm>
            <a:off x="4934140" y="4473794"/>
            <a:ext cx="7257861" cy="128776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914F8EB-A9E7-B53C-A5F6-965387213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7026" y="2316245"/>
            <a:ext cx="5514972" cy="74172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7886D01-7EC2-0C1A-A856-08D3366261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400" y="3763890"/>
            <a:ext cx="6705597" cy="70990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41D47AB-80EA-031D-428E-98C902BBB3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1" y="5761557"/>
            <a:ext cx="6095996" cy="881239"/>
          </a:xfrm>
          <a:prstGeom prst="rect">
            <a:avLst/>
          </a:prstGeom>
        </p:spPr>
      </p:pic>
      <p:sp>
        <p:nvSpPr>
          <p:cNvPr id="72" name="Arrow: Up 71">
            <a:extLst>
              <a:ext uri="{FF2B5EF4-FFF2-40B4-BE49-F238E27FC236}">
                <a16:creationId xmlns:a16="http://schemas.microsoft.com/office/drawing/2014/main" id="{9B1DCAFB-AD18-72E4-61A4-5742F8225D6E}"/>
              </a:ext>
            </a:extLst>
          </p:cNvPr>
          <p:cNvSpPr/>
          <p:nvPr/>
        </p:nvSpPr>
        <p:spPr>
          <a:xfrm>
            <a:off x="11068051" y="921775"/>
            <a:ext cx="476250" cy="50482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Up 72">
            <a:extLst>
              <a:ext uri="{FF2B5EF4-FFF2-40B4-BE49-F238E27FC236}">
                <a16:creationId xmlns:a16="http://schemas.microsoft.com/office/drawing/2014/main" id="{1F7F0018-A3C2-1CE2-EF28-D92B704B7458}"/>
              </a:ext>
            </a:extLst>
          </p:cNvPr>
          <p:cNvSpPr/>
          <p:nvPr/>
        </p:nvSpPr>
        <p:spPr>
          <a:xfrm flipV="1">
            <a:off x="11068051" y="3162749"/>
            <a:ext cx="476250" cy="50482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C1B70497-3F19-98E8-E936-3C79373A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406" b="-1"/>
          <a:stretch/>
        </p:blipFill>
        <p:spPr>
          <a:xfrm>
            <a:off x="5089063" y="25939"/>
            <a:ext cx="7102934" cy="58366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F4D444E-C536-FF31-443B-A61D633C0A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0140" y="3975042"/>
            <a:ext cx="2014681" cy="1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2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B92BF5-257E-2EBD-D354-5FCA10F95CCA}"/>
              </a:ext>
            </a:extLst>
          </p:cNvPr>
          <p:cNvSpPr txBox="1"/>
          <p:nvPr/>
        </p:nvSpPr>
        <p:spPr>
          <a:xfrm>
            <a:off x="4524375" y="233868"/>
            <a:ext cx="4905375" cy="304698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defRPr>
            </a:lvl1pPr>
          </a:lstStyle>
          <a:p>
            <a:r>
              <a:rPr lang="en-US" dirty="0"/>
              <a:t>from sklearn.linear_model import LinearRegression</a:t>
            </a:r>
          </a:p>
          <a:p>
            <a:endParaRPr lang="en-US" dirty="0"/>
          </a:p>
          <a:p>
            <a:r>
              <a:rPr lang="en-US" dirty="0"/>
              <a:t>x = x.reshape(-1, 1)</a:t>
            </a:r>
          </a:p>
          <a:p>
            <a:endParaRPr lang="en-US" dirty="0"/>
          </a:p>
          <a:p>
            <a:r>
              <a:rPr lang="en-US" dirty="0"/>
              <a:t>model = LinearRegression()</a:t>
            </a:r>
          </a:p>
          <a:p>
            <a:r>
              <a:rPr lang="en-US" dirty="0"/>
              <a:t>model.fit(x, y)</a:t>
            </a:r>
          </a:p>
          <a:p>
            <a:endParaRPr lang="en-US" dirty="0"/>
          </a:p>
          <a:p>
            <a:r>
              <a:rPr lang="en-US" dirty="0"/>
              <a:t>beta_1_sklearn = model.coef_[0]</a:t>
            </a:r>
          </a:p>
          <a:p>
            <a:r>
              <a:rPr lang="en-US" dirty="0"/>
              <a:t>beta_0_sklearn = model.intercept_</a:t>
            </a:r>
          </a:p>
          <a:p>
            <a:endParaRPr lang="en-US" dirty="0"/>
          </a:p>
          <a:p>
            <a:r>
              <a:rPr lang="en-US" dirty="0"/>
              <a:t>print("β1 (Slope) from sklearn:", beta_1_sklearn)</a:t>
            </a:r>
          </a:p>
          <a:p>
            <a:r>
              <a:rPr lang="en-US" dirty="0"/>
              <a:t>print("β0 (Intercept) from sklearn:", beta_0_sklearn)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3CE21-82C8-071C-B6DE-847DAD13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71975" cy="3514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703A6E-6690-7121-8077-1C7DBABE0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937" y="3881437"/>
            <a:ext cx="69627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5034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D7BE5E-EB70-DE48-D81D-A86481424F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515"/>
          <a:stretch/>
        </p:blipFill>
        <p:spPr>
          <a:xfrm>
            <a:off x="0" y="0"/>
            <a:ext cx="8134350" cy="87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233C3-613F-EB34-E24B-E8C5CF29B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53940"/>
          <a:stretch/>
        </p:blipFill>
        <p:spPr>
          <a:xfrm>
            <a:off x="0" y="2771098"/>
            <a:ext cx="6724650" cy="809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F9FF8D-6916-656A-4DA4-548B8ECA2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50" y="876300"/>
            <a:ext cx="7677150" cy="12525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A19ED3-528A-A8D9-CA43-CDBD3E3793B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684" b="46061"/>
          <a:stretch/>
        </p:blipFill>
        <p:spPr>
          <a:xfrm>
            <a:off x="4514850" y="2128850"/>
            <a:ext cx="7677150" cy="6469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157D04-52DA-8237-3E65-527196BF9B5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3217"/>
          <a:stretch/>
        </p:blipFill>
        <p:spPr>
          <a:xfrm>
            <a:off x="4514850" y="3585127"/>
            <a:ext cx="7677150" cy="31690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BDF66F-5E50-9364-4CC8-60045DD7403A}"/>
              </a:ext>
            </a:extLst>
          </p:cNvPr>
          <p:cNvSpPr txBox="1"/>
          <p:nvPr/>
        </p:nvSpPr>
        <p:spPr>
          <a:xfrm>
            <a:off x="0" y="4227374"/>
            <a:ext cx="4514849" cy="15696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rPr>
              <a:t>import numpy as np</a:t>
            </a:r>
          </a:p>
          <a:p>
            <a:endParaRPr lang="ar-EG" sz="1600" dirty="0">
              <a:solidFill>
                <a:schemeClr val="accent4">
                  <a:lumMod val="60000"/>
                  <a:lumOff val="40000"/>
                </a:schemeClr>
              </a:solidFill>
              <a:cs typeface="+mj-cs"/>
            </a:endParaRP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rPr>
              <a:t>errors = y_actual - y_pred</a:t>
            </a:r>
          </a:p>
          <a:p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cs typeface="+mj-cs"/>
            </a:endParaRP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rPr>
              <a:t>mean_error = np.mean(errors)</a:t>
            </a: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rPr>
              <a:t>print("Mean Error:", mean_error)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ED7A93-5BAB-8322-02F3-72D2AEC7CB45}"/>
              </a:ext>
            </a:extLst>
          </p:cNvPr>
          <p:cNvSpPr txBox="1"/>
          <p:nvPr/>
        </p:nvSpPr>
        <p:spPr>
          <a:xfrm>
            <a:off x="1609724" y="590626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dirty="0"/>
              <a:t>تم ذكره سابقا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84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2E9E475-DEB4-2B9E-4C69-1BF1F0337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9" y="0"/>
            <a:ext cx="7677150" cy="12986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AAC012-95A3-E601-0715-FCD1D66A3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43128"/>
          <a:stretch/>
        </p:blipFill>
        <p:spPr>
          <a:xfrm>
            <a:off x="0" y="1895018"/>
            <a:ext cx="7143750" cy="813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A983FF-96E0-6368-B25F-D88454D561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1204"/>
          <a:stretch/>
        </p:blipFill>
        <p:spPr>
          <a:xfrm>
            <a:off x="4514849" y="1298783"/>
            <a:ext cx="7677151" cy="596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8A33B-09AF-C6C7-CC94-436740E6A6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112" b="4362"/>
          <a:stretch/>
        </p:blipFill>
        <p:spPr>
          <a:xfrm>
            <a:off x="4514849" y="2708317"/>
            <a:ext cx="7677151" cy="3235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4D90B4-53E5-E88C-6D35-B756D1DD3F78}"/>
              </a:ext>
            </a:extLst>
          </p:cNvPr>
          <p:cNvSpPr txBox="1"/>
          <p:nvPr/>
        </p:nvSpPr>
        <p:spPr>
          <a:xfrm>
            <a:off x="0" y="2995523"/>
            <a:ext cx="4514849" cy="212365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rPr>
              <a:t>import matplotlib.pyplot as plt</a:t>
            </a:r>
          </a:p>
          <a:p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cs typeface="+mj-cs"/>
            </a:endParaRP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rPr>
              <a:t>plt.scatter(y_pred, errors)</a:t>
            </a: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rPr>
              <a:t>plt.axhline(y=0, color='r', linestyle='--')</a:t>
            </a: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rPr>
              <a:t>plt.xlabel("Predicted Values")</a:t>
            </a: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rPr>
              <a:t>plt.ylabel("Errors")</a:t>
            </a: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rPr>
              <a:t>plt.title("Homoscedasticity Check")</a:t>
            </a: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325297252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14BCDE2-5B53-E46A-9B14-842C5C014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0"/>
            <a:ext cx="7677150" cy="1017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67500-8240-98FD-D5D5-6CA23647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634"/>
          <a:stretch/>
        </p:blipFill>
        <p:spPr>
          <a:xfrm>
            <a:off x="4514848" y="1017454"/>
            <a:ext cx="7677151" cy="8342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102D58-BF47-BF03-93EC-94AC96E2B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50000"/>
          <a:stretch/>
        </p:blipFill>
        <p:spPr>
          <a:xfrm>
            <a:off x="0" y="1845820"/>
            <a:ext cx="7143750" cy="8126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2EF509-3BB5-E0B3-18AA-0744BA66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848" y="2652522"/>
            <a:ext cx="7677152" cy="39273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504FA95-D931-D4D4-A6E9-5596CC63B7D1}"/>
              </a:ext>
            </a:extLst>
          </p:cNvPr>
          <p:cNvSpPr txBox="1"/>
          <p:nvPr/>
        </p:nvSpPr>
        <p:spPr>
          <a:xfrm>
            <a:off x="0" y="2869183"/>
            <a:ext cx="4514848" cy="261610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rPr>
              <a:t>import seaborn as sns</a:t>
            </a: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rPr>
              <a:t>import scipy.stats as stats</a:t>
            </a:r>
          </a:p>
          <a:p>
            <a:endParaRPr lang="ar-EG" sz="1600" dirty="0">
              <a:solidFill>
                <a:schemeClr val="accent4">
                  <a:lumMod val="60000"/>
                  <a:lumOff val="40000"/>
                </a:schemeClr>
              </a:solidFill>
              <a:cs typeface="+mj-cs"/>
            </a:endParaRP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rPr>
              <a:t>sns.histplot(errors, bins=30, kde=True)</a:t>
            </a: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rPr>
              <a:t>plt.title("Error Distribution")</a:t>
            </a: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rPr>
              <a:t>plt.show()</a:t>
            </a:r>
          </a:p>
          <a:p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cs typeface="+mj-cs"/>
            </a:endParaRP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rPr>
              <a:t>stats.probplot(errors, dist="norm", plot=plt)</a:t>
            </a: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rPr>
              <a:t>plt.title("Q-Q Plot")</a:t>
            </a: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22874428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2198C5-59B8-A7AF-F784-4D216775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0"/>
            <a:ext cx="7677150" cy="1309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ADBB79-D71B-F883-442E-36AD57945D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7195"/>
          <a:stretch/>
        </p:blipFill>
        <p:spPr>
          <a:xfrm>
            <a:off x="4514847" y="1292429"/>
            <a:ext cx="7677151" cy="6249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67A2F8-10E7-FABA-5EAA-75CF5A095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123" t="37820" r="175" b="2427"/>
          <a:stretch/>
        </p:blipFill>
        <p:spPr>
          <a:xfrm>
            <a:off x="0" y="1908955"/>
            <a:ext cx="7143751" cy="1062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34B32E-709D-A136-0B61-FE17A0499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844" y="2971342"/>
            <a:ext cx="7677153" cy="27205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5AEEFB-A4C6-66DE-1374-5888A8008862}"/>
              </a:ext>
            </a:extLst>
          </p:cNvPr>
          <p:cNvSpPr txBox="1"/>
          <p:nvPr/>
        </p:nvSpPr>
        <p:spPr>
          <a:xfrm>
            <a:off x="-1508" y="3272504"/>
            <a:ext cx="4516352" cy="95410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defRPr>
            </a:lvl1pPr>
          </a:lstStyle>
          <a:p>
            <a:r>
              <a:rPr lang="en-US" sz="1400" dirty="0"/>
              <a:t>from statsmodels.stats.stattools import durbin_watson</a:t>
            </a:r>
          </a:p>
          <a:p>
            <a:endParaRPr lang="en-US" sz="1400" dirty="0"/>
          </a:p>
          <a:p>
            <a:r>
              <a:rPr lang="en-US" sz="1400" dirty="0"/>
              <a:t>dw_statistic = durbin_watson(errors)</a:t>
            </a:r>
          </a:p>
          <a:p>
            <a:r>
              <a:rPr lang="en-US" sz="1400" dirty="0"/>
              <a:t>print("Durbin-Watson Statistic:", dw_statistic)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FE557-8DAF-6D08-417F-EEDE7ADAE293}"/>
              </a:ext>
            </a:extLst>
          </p:cNvPr>
          <p:cNvSpPr txBox="1"/>
          <p:nvPr/>
        </p:nvSpPr>
        <p:spPr>
          <a:xfrm>
            <a:off x="1485901" y="440526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dirty="0"/>
              <a:t>تم ذكره سابقا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003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E9EA1B-12BE-852F-7447-8F79539A2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7577750" cy="4343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4A39D2-A679-36AE-7567-EA2F445F7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343045"/>
            <a:ext cx="7577750" cy="6660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831C09-B601-0E9A-BE38-F5FAD28C3FEA}"/>
              </a:ext>
            </a:extLst>
          </p:cNvPr>
          <p:cNvSpPr txBox="1"/>
          <p:nvPr/>
        </p:nvSpPr>
        <p:spPr>
          <a:xfrm>
            <a:off x="7577751" y="486111"/>
            <a:ext cx="4599661" cy="138499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defRPr>
            </a:lvl1pPr>
          </a:lstStyle>
          <a:p>
            <a:r>
              <a:rPr lang="en-US" dirty="0"/>
              <a:t>import numpy as np</a:t>
            </a:r>
          </a:p>
          <a:p>
            <a:endParaRPr lang="ar-EG" dirty="0"/>
          </a:p>
          <a:p>
            <a:r>
              <a:rPr lang="en-US" dirty="0"/>
              <a:t>errors = y_actual - y_pred</a:t>
            </a:r>
          </a:p>
          <a:p>
            <a:endParaRPr lang="en-US" dirty="0"/>
          </a:p>
          <a:p>
            <a:r>
              <a:rPr lang="en-US" dirty="0"/>
              <a:t>SSE = np.sum(errors**2)</a:t>
            </a:r>
          </a:p>
          <a:p>
            <a:r>
              <a:rPr lang="en-US" dirty="0"/>
              <a:t>print("SSE:", SSE)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99656-3910-80FB-9E97-57E2C1D70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55181"/>
            <a:ext cx="7577751" cy="16586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4FCDD6-4367-6D8B-19BC-946F8B5CC29B}"/>
              </a:ext>
            </a:extLst>
          </p:cNvPr>
          <p:cNvSpPr txBox="1"/>
          <p:nvPr/>
        </p:nvSpPr>
        <p:spPr>
          <a:xfrm>
            <a:off x="7577750" y="2885027"/>
            <a:ext cx="4615757" cy="120032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defRPr>
            </a:lvl1pPr>
          </a:lstStyle>
          <a:p>
            <a:r>
              <a:rPr lang="en-US" dirty="0"/>
              <a:t>n = len(y_actual) </a:t>
            </a:r>
          </a:p>
          <a:p>
            <a:r>
              <a:rPr lang="en-US" dirty="0"/>
              <a:t>s = np.sqrt(SSE / (n - 2))</a:t>
            </a:r>
          </a:p>
          <a:p>
            <a:r>
              <a:rPr lang="en-US" dirty="0"/>
              <a:t>print("Standard Deviation of Residuals (s):", 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231FFFF-1AA6-ED3F-E17E-6B15E6EAA3CA}"/>
              </a:ext>
            </a:extLst>
          </p:cNvPr>
          <p:cNvGrpSpPr/>
          <p:nvPr/>
        </p:nvGrpSpPr>
        <p:grpSpPr>
          <a:xfrm>
            <a:off x="507780" y="2391300"/>
            <a:ext cx="4110840" cy="360"/>
            <a:chOff x="507780" y="2391300"/>
            <a:chExt cx="411084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7667BFA-688C-FD12-651C-6F04B9B80B89}"/>
                    </a:ext>
                  </a:extLst>
                </p14:cNvPr>
                <p14:cNvContentPartPr/>
                <p14:nvPr/>
              </p14:nvContentPartPr>
              <p14:xfrm>
                <a:off x="507780" y="2391300"/>
                <a:ext cx="19299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7667BFA-688C-FD12-651C-6F04B9B80B8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1660" y="2385180"/>
                  <a:ext cx="19422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84F77AB-BB14-E897-0819-D99DADC8650B}"/>
                    </a:ext>
                  </a:extLst>
                </p14:cNvPr>
                <p14:cNvContentPartPr/>
                <p14:nvPr/>
              </p14:nvContentPartPr>
              <p14:xfrm>
                <a:off x="2667060" y="2391300"/>
                <a:ext cx="19515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84F77AB-BB14-E897-0819-D99DADC8650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60940" y="2385180"/>
                  <a:ext cx="1963800" cy="1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82272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4" descr="Nanotechnology in Refractory Coatings - Mar Casting">
            <a:extLst>
              <a:ext uri="{FF2B5EF4-FFF2-40B4-BE49-F238E27FC236}">
                <a16:creationId xmlns:a16="http://schemas.microsoft.com/office/drawing/2014/main" id="{A4109465-D0C3-A125-642F-A1D81D3E0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" y="805968"/>
            <a:ext cx="12176911" cy="611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Action Button: Go Home 102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3477E31C-0D96-D81E-5B82-80282718E104}"/>
              </a:ext>
            </a:extLst>
          </p:cNvPr>
          <p:cNvSpPr/>
          <p:nvPr/>
        </p:nvSpPr>
        <p:spPr>
          <a:xfrm>
            <a:off x="11697077" y="126748"/>
            <a:ext cx="328942" cy="307818"/>
          </a:xfrm>
          <a:prstGeom prst="actionButtonHom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Title 1">
            <a:extLst>
              <a:ext uri="{FF2B5EF4-FFF2-40B4-BE49-F238E27FC236}">
                <a16:creationId xmlns:a16="http://schemas.microsoft.com/office/drawing/2014/main" id="{297B313F-ED73-ADEB-DEFB-0828316B8525}"/>
              </a:ext>
            </a:extLst>
          </p:cNvPr>
          <p:cNvSpPr txBox="1">
            <a:spLocks/>
          </p:cNvSpPr>
          <p:nvPr/>
        </p:nvSpPr>
        <p:spPr>
          <a:xfrm>
            <a:off x="1128665" y="609334"/>
            <a:ext cx="6512460" cy="1122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Gradient Descent</a:t>
            </a:r>
            <a:endParaRPr lang="en-US" sz="6600" b="1" dirty="0">
              <a:solidFill>
                <a:srgbClr val="FFFFFF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8327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75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75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75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F261FD-9394-5FC2-3930-E69DCFD41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15225" cy="3635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9B5B84-B131-9216-AE21-AB9CF01E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29" y="4315363"/>
            <a:ext cx="4073779" cy="19177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CF055A-8630-1332-5136-E5580BC08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0512"/>
            <a:ext cx="7515225" cy="316748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154E987-F1CF-A185-9AC8-5BA00BFA8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29" y="0"/>
            <a:ext cx="4444971" cy="36388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2DE24A5-A2E0-F90E-D0E9-889B9E66522A}"/>
                  </a:ext>
                </a:extLst>
              </p14:cNvPr>
              <p14:cNvContentPartPr/>
              <p14:nvPr/>
            </p14:nvContentPartPr>
            <p14:xfrm>
              <a:off x="3602983" y="3581091"/>
              <a:ext cx="370224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2DE24A5-A2E0-F90E-D0E9-889B9E6652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96863" y="3574971"/>
                <a:ext cx="371448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787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52139D-1CEA-3081-C44B-0222FEDA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141"/>
          <a:stretch/>
        </p:blipFill>
        <p:spPr>
          <a:xfrm>
            <a:off x="4010025" y="1"/>
            <a:ext cx="3810000" cy="1695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32D91F-8508-7BC2-CEDC-BF531494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6" y="2190749"/>
            <a:ext cx="6010274" cy="2818377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3C126DA-4DA0-AF79-B3A3-12C1C47850AC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rot="16200000" flipH="1">
            <a:off x="7303295" y="307181"/>
            <a:ext cx="495298" cy="3271838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61C8113-63C8-71A3-B3A9-9403F34E8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0749"/>
            <a:ext cx="5686425" cy="4591050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6F26149-1E33-63B8-921B-DE1E3E459ED6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5400000">
            <a:off x="4131470" y="407194"/>
            <a:ext cx="495298" cy="307181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DA8B0A3-B84D-99D0-EA23-40FC6C47D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494" y="5504424"/>
            <a:ext cx="6248400" cy="747713"/>
          </a:xfrm>
          <a:prstGeom prst="rect">
            <a:avLst/>
          </a:prstGeom>
          <a:ln w="38100" cap="sq">
            <a:solidFill>
              <a:schemeClr val="tx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A2C4BA-6358-3DD0-E871-5EC215551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0700" y="0"/>
            <a:ext cx="3631300" cy="17801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62B1A7-E107-43F2-9842-913C95AD593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990" t="23965" r="10153"/>
          <a:stretch/>
        </p:blipFill>
        <p:spPr>
          <a:xfrm>
            <a:off x="0" y="0"/>
            <a:ext cx="3600450" cy="135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9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E59922-CFF7-0DC7-2F21-4D69C11204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48" t="7888" r="2198" b="16098"/>
          <a:stretch/>
        </p:blipFill>
        <p:spPr>
          <a:xfrm>
            <a:off x="-1" y="-1"/>
            <a:ext cx="4019739" cy="460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28755B-ADF9-5BE4-1F68-8F2DE6C9A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351" y="-2684"/>
            <a:ext cx="6886649" cy="1188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B9157E-9884-8242-5B25-450852421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055" y="1292372"/>
            <a:ext cx="4862945" cy="1188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516A2F-4BF2-DCC1-B5DD-42D7DEF84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462" y="2587428"/>
            <a:ext cx="5022538" cy="1188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DD294B-F234-AD7F-8807-94EC7C97A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2460" y="3882484"/>
            <a:ext cx="3939540" cy="11887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76B9CC-ABC2-F5DE-6F97-BDD8682AB6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6906" y="5156732"/>
            <a:ext cx="6998188" cy="170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5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82E7E00-2EB8-2561-EECD-EAC2DCA6B97E}"/>
              </a:ext>
            </a:extLst>
          </p:cNvPr>
          <p:cNvSpPr txBox="1"/>
          <p:nvPr/>
        </p:nvSpPr>
        <p:spPr>
          <a:xfrm>
            <a:off x="1" y="0"/>
            <a:ext cx="7840300" cy="658641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numCol="1">
            <a:spAutoFit/>
          </a:bodyPr>
          <a:lstStyle/>
          <a:p>
            <a:pPr>
              <a:buNone/>
            </a:pPr>
            <a:r>
              <a:rPr lang="en-US" sz="11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1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sz="11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1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sz="11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sz="11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sz="1100" dirty="0">
              <a:solidFill>
                <a:srgbClr val="B392F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Analyze the learning curve based on loss values and learning rate,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and plot the curve with a professional visualization.    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Parameters: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- loss_values (list or np.array): Sequence of loss values over epochs.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- learning_rate (float): The learning rate used during training.    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Returns: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- str: A description of the learning curve type.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sz="1000" b="0" dirty="0">
              <a:solidFill>
                <a:srgbClr val="F9758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analyze_learning_curve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loss_values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loss_values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ndarray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loss_values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ValueError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"loss_values must be a list or numpy array with at least two elements."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initial_loss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loss_values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final_loss  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loss_values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(loss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initial_loss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loss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loss_values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curve_type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"Divergence: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Learning rate too high"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color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'red'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loss_values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loss_values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[i]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loss_values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[i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loss_values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[i]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loss_values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[i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loss_values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))):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curve_type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"Oscillation: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Learning rate too high"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color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'orange'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final_loss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initial_loss: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curve_type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"Optimal: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Learning rate is good"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color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'green'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curve_type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"Slow Convergence: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Learning rate too low"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color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'blue'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loss_values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marker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linestyle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'-'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color,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=f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"LR=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}\n{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curve_type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'Learning Curve Analysis'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'bold'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'Epochs'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'Loss'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linestyle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'--'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xticks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yticks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    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"upper right"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frameon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fancybox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shadow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borderpad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curve_type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BEFAB-CF69-12AF-E872-484AC04014D9}"/>
              </a:ext>
            </a:extLst>
          </p:cNvPr>
          <p:cNvSpPr txBox="1"/>
          <p:nvPr/>
        </p:nvSpPr>
        <p:spPr>
          <a:xfrm>
            <a:off x="7840300" y="0"/>
            <a:ext cx="4351699" cy="501675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model_selection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train_test_split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linear_model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SGDRegressor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mean_squared_error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.seed(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.rand(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y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.randn(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X_train, X_test, y_train, y_test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y,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test_size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learning_rate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epochs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loss_values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>
              <a:buNone/>
            </a:pPr>
            <a:b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sgd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SGDRegressor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"constant"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eta0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learning_rate,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max_iter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tol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(epochs):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sgd.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partial_fit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(X_train, y_train.ravel())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y_pred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sgd.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predict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(X_train)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loss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mean_squared_error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(y_train, y_pred)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loss_values.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(loss)</a:t>
            </a:r>
          </a:p>
          <a:p>
            <a:pPr>
              <a:buNone/>
            </a:pPr>
            <a:b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analyze_learning_curve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(loss_values, learning_rate)</a:t>
            </a:r>
          </a:p>
          <a:p>
            <a:pPr>
              <a:buNone/>
            </a:pPr>
            <a:b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y_test_pred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sgd.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predict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(X_test)</a:t>
            </a:r>
          </a:p>
          <a:p>
            <a:pPr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test_loss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mean_squared_error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(y_test, y_test_pred)</a:t>
            </a:r>
          </a:p>
          <a:p>
            <a:pPr>
              <a:buNone/>
            </a:pPr>
            <a:b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"Final Training Loss: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loss_values[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:.4f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"Test Loss: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test_loss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:.4f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9183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FD5359A-8A7D-783F-F9A9-ECE28B3D4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4119327"/>
            <a:ext cx="5784187" cy="27386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CA345EF-A4B6-27B1-A9EA-3CD4B10F1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318" y="4119327"/>
            <a:ext cx="5296682" cy="2738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48B53-1437-7810-B76A-4C10AB08A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15" y="749551"/>
            <a:ext cx="3511001" cy="1631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BC8A6-0E80-06DD-FFE4-D57066B5F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351" y="0"/>
            <a:ext cx="3562667" cy="2519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31EB2F-E15D-CB47-9BB0-2C0A3961A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3634" y="0"/>
            <a:ext cx="3628365" cy="2519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3E205C-AA99-D9FF-975A-9E19C13981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00" y="0"/>
            <a:ext cx="4381451" cy="668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C34F83-E2A6-7CC3-418F-16B35E7294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15" y="2421512"/>
            <a:ext cx="3511001" cy="165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4431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Down 5">
            <a:extLst>
              <a:ext uri="{FF2B5EF4-FFF2-40B4-BE49-F238E27FC236}">
                <a16:creationId xmlns:a16="http://schemas.microsoft.com/office/drawing/2014/main" id="{DA9CFDF8-553C-1A60-86DE-3A811DF5CE9C}"/>
              </a:ext>
            </a:extLst>
          </p:cNvPr>
          <p:cNvSpPr/>
          <p:nvPr/>
        </p:nvSpPr>
        <p:spPr>
          <a:xfrm>
            <a:off x="5837976" y="1114424"/>
            <a:ext cx="516048" cy="821441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9E0C47-701F-8C04-ED02-947A99AAF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058" y="1949858"/>
            <a:ext cx="2047875" cy="542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92E814-9767-FFC9-E471-FFC01CC08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96" y="2488669"/>
            <a:ext cx="3429000" cy="790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F94DCE-62CD-F0DA-7A81-1DE9E69DF3E2}"/>
              </a:ext>
            </a:extLst>
          </p:cNvPr>
          <p:cNvSpPr txBox="1"/>
          <p:nvPr/>
        </p:nvSpPr>
        <p:spPr>
          <a:xfrm>
            <a:off x="4751555" y="1213618"/>
            <a:ext cx="268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  Model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85C5A5-3594-6737-E7A3-D38374729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259" y="3680233"/>
            <a:ext cx="4181475" cy="1628775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744CE97C-F583-A904-550B-786E593B1D70}"/>
              </a:ext>
            </a:extLst>
          </p:cNvPr>
          <p:cNvSpPr/>
          <p:nvPr/>
        </p:nvSpPr>
        <p:spPr>
          <a:xfrm>
            <a:off x="5837973" y="3255261"/>
            <a:ext cx="516048" cy="434566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F7B536-CF07-9B42-8E6C-705983FE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450" y="6200775"/>
            <a:ext cx="6010275" cy="657225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E4761A0E-D00D-0A92-4F10-005C6C1B812A}"/>
              </a:ext>
            </a:extLst>
          </p:cNvPr>
          <p:cNvSpPr/>
          <p:nvPr/>
        </p:nvSpPr>
        <p:spPr>
          <a:xfrm>
            <a:off x="5837973" y="5309009"/>
            <a:ext cx="516048" cy="891765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2776B8-C4BF-7EC7-17CD-76233B55652C}"/>
              </a:ext>
            </a:extLst>
          </p:cNvPr>
          <p:cNvSpPr txBox="1"/>
          <p:nvPr/>
        </p:nvSpPr>
        <p:spPr>
          <a:xfrm>
            <a:off x="3081193" y="5585409"/>
            <a:ext cx="6545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Generalization for Multiple Features (Multivariable Regression)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1E943D9-764E-FBA6-09FB-CFC194B88E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232" y="7054"/>
            <a:ext cx="68675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843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99B99B-3F70-B88B-0E17-A190DDE56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D559E53-3B8E-E388-E650-47305A40A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6261F09-A1B8-9148-6F8F-3CC0A621F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7BCB215-68A2-96FC-8FF4-260A6F6C4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E36992-4DAB-51D5-9D7B-B03B0A2FA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60AE451-9C7A-D6CC-5972-C9F77BB799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C350B20-6DA9-B1B9-0870-24AFA0F49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D8DCF12-152F-C647-9A62-A0232E6084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2E43061-888F-F1EB-C219-2853AB1CCE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27F87D9-3460-3D14-76FD-7AFE8A07D6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14123D7-8A9F-C1EF-EC75-0E216F5F6C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7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DA123-AE85-6BE1-A2A5-DB533A723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4" descr="Nanotechnology in Refractory Coatings - Mar Casting">
            <a:extLst>
              <a:ext uri="{FF2B5EF4-FFF2-40B4-BE49-F238E27FC236}">
                <a16:creationId xmlns:a16="http://schemas.microsoft.com/office/drawing/2014/main" id="{1C710676-55D6-E407-08DB-6C5794703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" y="805968"/>
            <a:ext cx="12176911" cy="611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Action Button: Go Home 102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1540E70-B9F0-7695-86EB-CB72BC8EB6B2}"/>
              </a:ext>
            </a:extLst>
          </p:cNvPr>
          <p:cNvSpPr/>
          <p:nvPr/>
        </p:nvSpPr>
        <p:spPr>
          <a:xfrm>
            <a:off x="11697077" y="126748"/>
            <a:ext cx="328942" cy="307818"/>
          </a:xfrm>
          <a:prstGeom prst="actionButtonHom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Title 1">
            <a:extLst>
              <a:ext uri="{FF2B5EF4-FFF2-40B4-BE49-F238E27FC236}">
                <a16:creationId xmlns:a16="http://schemas.microsoft.com/office/drawing/2014/main" id="{39FC56D3-2141-B553-E37E-46E869F73EE5}"/>
              </a:ext>
            </a:extLst>
          </p:cNvPr>
          <p:cNvSpPr txBox="1">
            <a:spLocks/>
          </p:cNvSpPr>
          <p:nvPr/>
        </p:nvSpPr>
        <p:spPr>
          <a:xfrm>
            <a:off x="1128665" y="609334"/>
            <a:ext cx="6512460" cy="1122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Gradient Descent Types</a:t>
            </a:r>
            <a:endParaRPr lang="en-US" sz="6600" b="1" dirty="0">
              <a:solidFill>
                <a:srgbClr val="FFFFFF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994763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75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75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75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77E421-F4E1-9342-52E4-8D3215A35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718" y="0"/>
            <a:ext cx="4536282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3D901A-C611-6873-E362-2E1290173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482159"/>
            <a:ext cx="619760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B9A7CC-F8AA-FCC4-08E2-F49617211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426" y="2964318"/>
            <a:ext cx="5564574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0C707-CAC5-983A-B307-A90E8A7A8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3775295" cy="21916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DF6EDA-CF78-2D68-4BDA-D0DDBE40B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125" y="1478503"/>
            <a:ext cx="1843275" cy="13752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365082-B860-500F-69AF-B3BC44EFE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9328" y="1"/>
            <a:ext cx="1726389" cy="13679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23D11D-C1C7-3BE6-A0A4-4BA36A5A9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820970"/>
            <a:ext cx="12192000" cy="174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98753"/>
      </p:ext>
    </p:extLst>
  </p:cSld>
  <p:clrMapOvr>
    <a:masterClrMapping/>
  </p:clrMapOvr>
  <p:transition spd="med">
    <p:pull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C4AECF-9AD1-6721-FC59-69044643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346" y="1"/>
            <a:ext cx="6714653" cy="1593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D5F6EE-CC9D-47C6-E774-75192C1A9541}"/>
              </a:ext>
            </a:extLst>
          </p:cNvPr>
          <p:cNvSpPr txBox="1"/>
          <p:nvPr/>
        </p:nvSpPr>
        <p:spPr>
          <a:xfrm>
            <a:off x="0" y="0"/>
            <a:ext cx="547734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linear_model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SGDRegressor</a:t>
            </a:r>
            <a:endParaRPr lang="en-US" sz="14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numpy 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sz="14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ar-EG" sz="140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توليد بيانات عشوائية</a:t>
            </a:r>
            <a:endParaRPr lang="ar-EG" sz="14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.random.rand(</a:t>
            </a:r>
            <a:r>
              <a:rPr lang="en-US" sz="1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sz="140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1000 </a:t>
            </a:r>
            <a:r>
              <a:rPr lang="ar-EG" sz="140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عينة، 5 ميزات</a:t>
            </a:r>
            <a:endParaRPr lang="ar-EG" sz="14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y 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.random.rand(</a:t>
            </a:r>
            <a:r>
              <a:rPr lang="en-US" sz="1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ar-EG" sz="140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إنشاء النموذج</a:t>
            </a:r>
            <a:endParaRPr lang="ar-EG" sz="14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SGDRegressor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b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ar-EG" sz="140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تطبيق </a:t>
            </a:r>
            <a:r>
              <a:rPr lang="en-US" sz="140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Mini-batch GD </a:t>
            </a:r>
            <a:r>
              <a:rPr lang="ar-EG" sz="140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بتحديث النموذج باستخدام أجزاء صغيرة من البيانات</a:t>
            </a:r>
            <a:endParaRPr lang="ar-EG" sz="14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batch_size 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32</a:t>
            </a:r>
            <a:endParaRPr lang="en-US" sz="14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 batch_size):</a:t>
            </a:r>
          </a:p>
          <a:p>
            <a:pPr>
              <a:buNone/>
            </a:pP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X_batch 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[i:i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batch_size]</a:t>
            </a:r>
          </a:p>
          <a:p>
            <a:pPr>
              <a:buNone/>
            </a:pP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y_batch 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y[i:i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batch_size]</a:t>
            </a:r>
          </a:p>
          <a:p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model.</a:t>
            </a:r>
            <a:r>
              <a:rPr lang="en-US" sz="14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partial_fit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(X_batch, y_batch)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2D4A3C-3D7B-80C8-8BFB-A7B925ED3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346" y="1791808"/>
            <a:ext cx="6714654" cy="13941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8B536A-7369-CB3C-8F7A-D25EBCBAB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008" y="3539430"/>
            <a:ext cx="4399984" cy="3236433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0948144"/>
      </p:ext>
    </p:extLst>
  </p:cSld>
  <p:clrMapOvr>
    <a:masterClrMapping/>
  </p:clrMapOvr>
  <p:transition spd="med">
    <p:pull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7BC1EE-3E8D-AF3F-888D-04423A696547}"/>
              </a:ext>
            </a:extLst>
          </p:cNvPr>
          <p:cNvSpPr txBox="1"/>
          <p:nvPr/>
        </p:nvSpPr>
        <p:spPr>
          <a:xfrm>
            <a:off x="-1" y="0"/>
            <a:ext cx="7025489" cy="52322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ea typeface="新細明體" pitchFamily="18" charset="-120"/>
              </a:defRPr>
            </a:lvl1pPr>
          </a:lstStyle>
          <a:p>
            <a:r>
              <a:rPr lang="en-US" dirty="0"/>
              <a:t>Linear Regression with Multiple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79E21-B716-4B52-E436-B785795C8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476"/>
            <a:ext cx="7067540" cy="380155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0C8C3C-FDC7-F63A-2ECE-836AA7148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09613"/>
            <a:ext cx="12192000" cy="778023"/>
          </a:xfrm>
        </p:spPr>
        <p:txBody>
          <a:bodyPr>
            <a:normAutofit/>
          </a:bodyPr>
          <a:lstStyle/>
          <a:p>
            <a:r>
              <a:rPr lang="en-US" sz="1600" b="1" i="0" u="none" strike="noStrike" baseline="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Multivariate Linear Regression </a:t>
            </a:r>
            <a:r>
              <a:rPr lang="en-US" sz="1600" b="0" i="0" u="none" strike="noStrike" baseline="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uses several explanatory (independent) variables to predict the outcome of a response (dependent) variable.</a:t>
            </a:r>
          </a:p>
          <a:p>
            <a:r>
              <a:rPr lang="en-US" sz="1600" b="1" i="0" u="none" strike="noStrike" baseline="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y = a0 + a1 x1+ a2 x2+ a3 x3+ ...... an x</a:t>
            </a:r>
            <a:endParaRPr lang="en-US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67CF46-7A87-373A-A438-5E9CF0310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203" y="4794087"/>
            <a:ext cx="3121460" cy="1919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C41F05-5ED1-DA19-06BF-5ECD83F59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269" y="4793875"/>
            <a:ext cx="2541006" cy="191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4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6AA678-C38B-A817-6373-0958AB85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40656" cy="2960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D38192-8D18-5C0C-F9B6-236245F9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7807"/>
            <a:ext cx="5040656" cy="1988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118AE-FC03-E5C3-B4A5-7B9CC3DBE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72104"/>
            <a:ext cx="5040656" cy="8474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88D669-6ADB-F235-61F9-AE68A75B9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368" y="3701225"/>
            <a:ext cx="791920" cy="95244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AB66FB6-D4EE-01C3-0618-51727D9B857B}"/>
              </a:ext>
            </a:extLst>
          </p:cNvPr>
          <p:cNvGrpSpPr/>
          <p:nvPr/>
        </p:nvGrpSpPr>
        <p:grpSpPr>
          <a:xfrm>
            <a:off x="1576260" y="4172067"/>
            <a:ext cx="461520" cy="84600"/>
            <a:chOff x="1576260" y="4543260"/>
            <a:chExt cx="46152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BC3FEA-E089-4100-760F-C8F1F31164FB}"/>
                    </a:ext>
                  </a:extLst>
                </p14:cNvPr>
                <p14:cNvContentPartPr/>
                <p14:nvPr/>
              </p14:nvContentPartPr>
              <p14:xfrm>
                <a:off x="1576260" y="4586100"/>
                <a:ext cx="418680" cy="29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BC3FEA-E089-4100-760F-C8F1F31164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70140" y="4579980"/>
                  <a:ext cx="430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D06B66-0BC3-9B52-B3D2-9214AE3B6705}"/>
                    </a:ext>
                  </a:extLst>
                </p14:cNvPr>
                <p14:cNvContentPartPr/>
                <p14:nvPr/>
              </p14:nvContentPartPr>
              <p14:xfrm>
                <a:off x="1962180" y="4543260"/>
                <a:ext cx="75600" cy="84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D06B66-0BC3-9B52-B3D2-9214AE3B67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56060" y="4537140"/>
                  <a:ext cx="87840" cy="9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D48360A-0EE0-9A17-A947-9574B62E8D4D}"/>
                  </a:ext>
                </a:extLst>
              </p14:cNvPr>
              <p14:cNvContentPartPr/>
              <p14:nvPr/>
            </p14:nvContentPartPr>
            <p14:xfrm>
              <a:off x="911719" y="4112873"/>
              <a:ext cx="598320" cy="180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D48360A-0EE0-9A17-A947-9574B62E8D4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5719" y="4077233"/>
                <a:ext cx="669960" cy="252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B5FABB66-B322-B1E8-BBAA-56C712FD74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92797" y="0"/>
            <a:ext cx="6699204" cy="46862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2FA3C9-BDE5-1D11-89FC-BBD2244F5F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2797" y="4768783"/>
            <a:ext cx="4260804" cy="20892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CA315D-2FAD-2441-AF08-B48CF7BC54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2896" y="3737011"/>
            <a:ext cx="1527760" cy="95579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F92044D-6734-7313-0D24-9C2E671CB62B}"/>
              </a:ext>
            </a:extLst>
          </p:cNvPr>
          <p:cNvGrpSpPr/>
          <p:nvPr/>
        </p:nvGrpSpPr>
        <p:grpSpPr>
          <a:xfrm>
            <a:off x="3828971" y="3524341"/>
            <a:ext cx="297000" cy="178200"/>
            <a:chOff x="3828971" y="3895534"/>
            <a:chExt cx="29700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C3D66FE-873D-46C7-8A29-A805185E5C2D}"/>
                    </a:ext>
                  </a:extLst>
                </p14:cNvPr>
                <p14:cNvContentPartPr/>
                <p14:nvPr/>
              </p14:nvContentPartPr>
              <p14:xfrm>
                <a:off x="3828971" y="3895534"/>
                <a:ext cx="247680" cy="160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C3D66FE-873D-46C7-8A29-A805185E5C2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22851" y="3889414"/>
                  <a:ext cx="259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B58551F-F751-C9AB-2224-7E85F33D4025}"/>
                    </a:ext>
                  </a:extLst>
                </p14:cNvPr>
                <p14:cNvContentPartPr/>
                <p14:nvPr/>
              </p14:nvContentPartPr>
              <p14:xfrm>
                <a:off x="4043171" y="4017934"/>
                <a:ext cx="82800" cy="55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B58551F-F751-C9AB-2224-7E85F33D40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37051" y="4011814"/>
                  <a:ext cx="95040" cy="68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4D58E6C8-A163-055C-BF6A-C781BC563B9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37780" y="5042949"/>
            <a:ext cx="2292624" cy="9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91894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8B2ED63-9BD0-B1DD-2D2C-0B6ABB96B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0"/>
            <a:ext cx="6448425" cy="1066800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FD82954-5F11-5292-DC83-81692EAB31A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228725" y="-371475"/>
            <a:ext cx="1643062" cy="904875"/>
          </a:xfrm>
          <a:prstGeom prst="bentConnector3">
            <a:avLst>
              <a:gd name="adj1" fmla="val 7681"/>
            </a:avLst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350EAFD-7F74-5354-1888-93A90B646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61" y="1112067"/>
            <a:ext cx="5465275" cy="3700791"/>
          </a:xfrm>
          <a:prstGeom prst="rect">
            <a:avLst/>
          </a:prstGeom>
          <a:ln w="38100" cap="sq">
            <a:solidFill>
              <a:srgbClr val="FF3300">
                <a:alpha val="63137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B0B0A9-4B80-0DF8-8D15-C27C25944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681" y="4943475"/>
            <a:ext cx="9115425" cy="1914525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13DE86D2-E655-96D9-16F8-8BC9C3948E4A}"/>
              </a:ext>
            </a:extLst>
          </p:cNvPr>
          <p:cNvCxnSpPr>
            <a:cxnSpLocks/>
            <a:stCxn id="10" idx="3"/>
            <a:endCxn id="24" idx="3"/>
          </p:cNvCxnSpPr>
          <p:nvPr/>
        </p:nvCxnSpPr>
        <p:spPr>
          <a:xfrm>
            <a:off x="9320212" y="533400"/>
            <a:ext cx="1435894" cy="5367338"/>
          </a:xfrm>
          <a:prstGeom prst="bentConnector3">
            <a:avLst>
              <a:gd name="adj1" fmla="val 115920"/>
            </a:avLst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1ED2326-D3B0-BDF6-A297-3F0F8A5916B6}"/>
              </a:ext>
            </a:extLst>
          </p:cNvPr>
          <p:cNvGrpSpPr/>
          <p:nvPr/>
        </p:nvGrpSpPr>
        <p:grpSpPr>
          <a:xfrm>
            <a:off x="575897" y="5803271"/>
            <a:ext cx="1040854" cy="990234"/>
            <a:chOff x="575897" y="5803271"/>
            <a:chExt cx="1040854" cy="990234"/>
          </a:xfrm>
        </p:grpSpPr>
        <p:sp>
          <p:nvSpPr>
            <p:cNvPr id="2" name="Arrow: Left 1">
              <a:extLst>
                <a:ext uri="{FF2B5EF4-FFF2-40B4-BE49-F238E27FC236}">
                  <a16:creationId xmlns:a16="http://schemas.microsoft.com/office/drawing/2014/main" id="{4E808EF2-3C0D-7336-224C-55AF19BD7CEA}"/>
                </a:ext>
              </a:extLst>
            </p:cNvPr>
            <p:cNvSpPr/>
            <p:nvPr/>
          </p:nvSpPr>
          <p:spPr>
            <a:xfrm rot="16200000">
              <a:off x="370491" y="6008677"/>
              <a:ext cx="990234" cy="579422"/>
            </a:xfrm>
            <a:prstGeom prst="leftArrow">
              <a:avLst/>
            </a:prstGeom>
            <a:solidFill>
              <a:srgbClr val="4436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lowchart: Process 3">
              <a:extLst>
                <a:ext uri="{FF2B5EF4-FFF2-40B4-BE49-F238E27FC236}">
                  <a16:creationId xmlns:a16="http://schemas.microsoft.com/office/drawing/2014/main" id="{B67E8B87-DB1B-33C6-D2AB-8554481055C0}"/>
                </a:ext>
              </a:extLst>
            </p:cNvPr>
            <p:cNvSpPr/>
            <p:nvPr/>
          </p:nvSpPr>
          <p:spPr>
            <a:xfrm>
              <a:off x="728663" y="5803271"/>
              <a:ext cx="888088" cy="298765"/>
            </a:xfrm>
            <a:prstGeom prst="flowChartProcess">
              <a:avLst/>
            </a:prstGeom>
            <a:solidFill>
              <a:srgbClr val="4436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96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lynomial Regression Channel MT4 Indicator: Download for FREE ...">
            <a:extLst>
              <a:ext uri="{FF2B5EF4-FFF2-40B4-BE49-F238E27FC236}">
                <a16:creationId xmlns:a16="http://schemas.microsoft.com/office/drawing/2014/main" id="{FA8C6033-13D1-AAD4-DD2E-50FF115D2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0BDE34-4E7C-A056-C4A4-113DDE99B336}"/>
                  </a:ext>
                </a:extLst>
              </p14:cNvPr>
              <p14:cNvContentPartPr/>
              <p14:nvPr/>
            </p14:nvContentPartPr>
            <p14:xfrm>
              <a:off x="533983" y="1021851"/>
              <a:ext cx="7713360" cy="1098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0BDE34-4E7C-A056-C4A4-113DDE99B3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983" y="878211"/>
                <a:ext cx="7857000" cy="13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145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3FB553-F286-1FD4-327D-61473287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190" y="0"/>
            <a:ext cx="7079809" cy="1670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3674BC-EFDA-D93D-6A2E-8B70DD8CA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94" t="48293" r="14756" b="42763"/>
          <a:stretch/>
        </p:blipFill>
        <p:spPr>
          <a:xfrm>
            <a:off x="0" y="654663"/>
            <a:ext cx="5112190" cy="360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F91E6D-0F04-2BCF-EFE8-598CA7756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190" y="1790218"/>
            <a:ext cx="7079810" cy="1069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B8E550-8E77-315F-AA70-B107FBB9D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88" y="1790218"/>
            <a:ext cx="4888871" cy="1703979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994116A-F7EB-117F-E130-01A6424B7B86}"/>
              </a:ext>
            </a:extLst>
          </p:cNvPr>
          <p:cNvGrpSpPr/>
          <p:nvPr/>
        </p:nvGrpSpPr>
        <p:grpSpPr>
          <a:xfrm>
            <a:off x="99588" y="3652264"/>
            <a:ext cx="6072716" cy="2011226"/>
            <a:chOff x="99588" y="3652264"/>
            <a:chExt cx="6072716" cy="201122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B39607-9ECF-5107-089C-63241740B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588" y="3652264"/>
              <a:ext cx="3036358" cy="201122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DCD431F-AD8A-F5F0-7C97-5763D0F73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35946" y="3652264"/>
              <a:ext cx="3036358" cy="2011226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5A87013-012D-CC9F-FA03-971A17E7EF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976" t="55122" r="26463" b="4716"/>
          <a:stretch/>
        </p:blipFill>
        <p:spPr>
          <a:xfrm>
            <a:off x="6920016" y="3652265"/>
            <a:ext cx="4272079" cy="201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33594"/>
      </p:ext>
    </p:extLst>
  </p:cSld>
  <p:clrMapOvr>
    <a:masterClrMapping/>
  </p:clrMapOvr>
  <p:transition spd="med">
    <p:pull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بحث عن الدوال وأنواعها كامل - موقع كستنا">
            <a:extLst>
              <a:ext uri="{FF2B5EF4-FFF2-40B4-BE49-F238E27FC236}">
                <a16:creationId xmlns:a16="http://schemas.microsoft.com/office/drawing/2014/main" id="{1977BC7F-59D8-6D7E-02DD-E88A19DBC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54151" cy="6858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92705E-7BE0-87CF-DDDD-2B013B46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098" y="1"/>
            <a:ext cx="5631901" cy="3165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920749-C548-9B47-D1AC-A1CDE6C89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098" y="3428999"/>
            <a:ext cx="5631902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69302"/>
      </p:ext>
    </p:extLst>
  </p:cSld>
  <p:clrMapOvr>
    <a:masterClrMapping/>
  </p:clrMapOvr>
  <p:transition spd="slow">
    <p:pull dir="r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20F724-6680-5594-0C65-D8A9F3A83AC2}"/>
              </a:ext>
            </a:extLst>
          </p:cNvPr>
          <p:cNvSpPr txBox="1"/>
          <p:nvPr/>
        </p:nvSpPr>
        <p:spPr>
          <a:xfrm>
            <a:off x="0" y="0"/>
            <a:ext cx="7839075" cy="6555641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preprocessing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PolynomialFeatures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linear_model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LinearRegression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polynomial_regression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degree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plot_results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5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5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    A general function to perform polynomial regression on a given dataset.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5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    Parameters: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5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    - X (array-like): Input feature data (e.g., np.array of shape (n_samples, 1)).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5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    - y (array-like): Target values (e.g., np.array of shape (n_samples, 1)).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5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    - degree (int, optional): Degree of the polynomial (default=2).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5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    - plot_results (bool, optional): Whether to plot the original data and fitted curve (default=True).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5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    Returns: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5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    - model: Trained LinearRegression model.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5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    - y_pred: Predicted values based on the model.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5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    """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5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1️⃣ Transform the input data into polynomial features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poly 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PolynomialFeatures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degree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degree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X_poly 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poly.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fit_transform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5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2️⃣ Train the linear regression model on the transformed features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LinearRegression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model.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(X_poly, </a:t>
            </a:r>
            <a:r>
              <a:rPr lang="en-US" sz="105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5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3️⃣ Predict values using the trained model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y_pred 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model.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predict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(X_poly)</a:t>
            </a: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5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4️⃣ Plot the results if requested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plot_results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scatter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'blue'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"Original Data"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y_pred, </a:t>
            </a:r>
            <a:r>
              <a:rPr lang="en-US" sz="105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linewidth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=f</a:t>
            </a:r>
            <a:r>
              <a:rPr lang="en-US" sz="105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"Polynomial Regression (Degree 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5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degree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5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05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"Polynomial Regression (Degree 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5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degree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5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model, y_pred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BB34C-E959-14B4-DCF7-BD0FF40C80A0}"/>
              </a:ext>
            </a:extLst>
          </p:cNvPr>
          <p:cNvSpPr txBox="1"/>
          <p:nvPr/>
        </p:nvSpPr>
        <p:spPr>
          <a:xfrm>
            <a:off x="7839075" y="110225"/>
            <a:ext cx="4352926" cy="13388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05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Generate sample non-linear data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.seed(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sz="105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For reproducibility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y 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X**2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.randn(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Apply polynomial regression with degree 2</a:t>
            </a:r>
            <a:endParaRPr lang="en-US" sz="105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model, y_pred 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polynomial_regression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y, </a:t>
            </a:r>
            <a:r>
              <a:rPr lang="en-US" sz="105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degree</a:t>
            </a:r>
            <a:r>
              <a:rPr lang="en-US" sz="105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D6EB3-EA7D-19BB-07E7-63012CA9686E}"/>
              </a:ext>
            </a:extLst>
          </p:cNvPr>
          <p:cNvSpPr txBox="1"/>
          <p:nvPr/>
        </p:nvSpPr>
        <p:spPr>
          <a:xfrm>
            <a:off x="7839073" y="1711558"/>
            <a:ext cx="4352927" cy="31325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degrees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  <a:buNone/>
            </a:pPr>
            <a:b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i, d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(degrees,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subplot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i)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_, y_pred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polynomial_regression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y,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degree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d,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plot_results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scatter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y,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'blue'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"Original Data"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y_pred,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linewidth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=f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"Degree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"Polynomial Regression (Degree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tight_layout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1160496"/>
      </p:ext>
    </p:extLst>
  </p:cSld>
  <p:clrMapOvr>
    <a:masterClrMapping/>
  </p:clrMapOvr>
  <p:transition spd="med">
    <p:pull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2BD5B653-AE13-C3C7-1859-52A45ED62D1B}"/>
              </a:ext>
            </a:extLst>
          </p:cNvPr>
          <p:cNvSpPr txBox="1"/>
          <p:nvPr/>
        </p:nvSpPr>
        <p:spPr>
          <a:xfrm>
            <a:off x="2230170" y="0"/>
            <a:ext cx="7731659" cy="48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 algn="ctr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ea typeface="新細明體" pitchFamily="18" charset="-120"/>
              </a:rPr>
              <a:t>Evaluating Regression Models Performance 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4D29E0E-F749-8A3E-E384-FA91D8180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318" y="482631"/>
            <a:ext cx="5544823" cy="5158010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20FCEE20-2BE1-685F-AE95-7480D4603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142" y="482631"/>
            <a:ext cx="4899858" cy="3904370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2755CF-E887-9370-8DD9-1764C50508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438"/>
          <a:stretch/>
        </p:blipFill>
        <p:spPr>
          <a:xfrm>
            <a:off x="7292142" y="4417141"/>
            <a:ext cx="4899858" cy="1626721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D96ACC-943B-7519-8BEC-AF1B5C5C1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5" y="5362124"/>
            <a:ext cx="3431263" cy="1363475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41F29AB-9DD5-1288-BECA-A7B021E50C05}"/>
              </a:ext>
            </a:extLst>
          </p:cNvPr>
          <p:cNvGrpSpPr/>
          <p:nvPr/>
        </p:nvGrpSpPr>
        <p:grpSpPr>
          <a:xfrm>
            <a:off x="3485584" y="6123272"/>
            <a:ext cx="864608" cy="734728"/>
            <a:chOff x="3485584" y="6123272"/>
            <a:chExt cx="864608" cy="734728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0535ED7C-149E-D754-7B3C-48A17B0B3754}"/>
                </a:ext>
              </a:extLst>
            </p:cNvPr>
            <p:cNvSpPr/>
            <p:nvPr/>
          </p:nvSpPr>
          <p:spPr>
            <a:xfrm>
              <a:off x="3788877" y="6123272"/>
              <a:ext cx="561315" cy="734728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5F563A-5B5D-54B8-144F-9E5EDB0C2C66}"/>
                </a:ext>
              </a:extLst>
            </p:cNvPr>
            <p:cNvSpPr/>
            <p:nvPr/>
          </p:nvSpPr>
          <p:spPr>
            <a:xfrm>
              <a:off x="3485584" y="6123272"/>
              <a:ext cx="715224" cy="2520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494A5D3-8B2B-CB7A-B875-887AA0349A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3859814"/>
            <a:ext cx="1747317" cy="1370687"/>
          </a:xfrm>
          <a:prstGeom prst="rect">
            <a:avLst/>
          </a:prstGeom>
        </p:spPr>
      </p:pic>
      <p:pic>
        <p:nvPicPr>
          <p:cNvPr id="6" name="Picture 5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AEB2D733-B894-AF26-7F57-B5A7398D9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680" y="5727243"/>
            <a:ext cx="2696638" cy="104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5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ACFE4AF-D2C5-9990-EF61-8424C29EC9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2725929"/>
                  </p:ext>
                </p:extLst>
              </p:nvPr>
            </p:nvGraphicFramePr>
            <p:xfrm>
              <a:off x="0" y="0"/>
              <a:ext cx="12192000" cy="685800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03158">
                      <a:extLst>
                        <a:ext uri="{9D8B030D-6E8A-4147-A177-3AD203B41FA5}">
                          <a16:colId xmlns:a16="http://schemas.microsoft.com/office/drawing/2014/main" val="460693889"/>
                        </a:ext>
                      </a:extLst>
                    </a:gridCol>
                    <a:gridCol w="2406316">
                      <a:extLst>
                        <a:ext uri="{9D8B030D-6E8A-4147-A177-3AD203B41FA5}">
                          <a16:colId xmlns:a16="http://schemas.microsoft.com/office/drawing/2014/main" val="3273664163"/>
                        </a:ext>
                      </a:extLst>
                    </a:gridCol>
                    <a:gridCol w="2261937">
                      <a:extLst>
                        <a:ext uri="{9D8B030D-6E8A-4147-A177-3AD203B41FA5}">
                          <a16:colId xmlns:a16="http://schemas.microsoft.com/office/drawing/2014/main" val="2332326870"/>
                        </a:ext>
                      </a:extLst>
                    </a:gridCol>
                    <a:gridCol w="2234364">
                      <a:extLst>
                        <a:ext uri="{9D8B030D-6E8A-4147-A177-3AD203B41FA5}">
                          <a16:colId xmlns:a16="http://schemas.microsoft.com/office/drawing/2014/main" val="372645449"/>
                        </a:ext>
                      </a:extLst>
                    </a:gridCol>
                    <a:gridCol w="2314575">
                      <a:extLst>
                        <a:ext uri="{9D8B030D-6E8A-4147-A177-3AD203B41FA5}">
                          <a16:colId xmlns:a16="http://schemas.microsoft.com/office/drawing/2014/main" val="3660109838"/>
                        </a:ext>
                      </a:extLst>
                    </a:gridCol>
                    <a:gridCol w="1771650">
                      <a:extLst>
                        <a:ext uri="{9D8B030D-6E8A-4147-A177-3AD203B41FA5}">
                          <a16:colId xmlns:a16="http://schemas.microsoft.com/office/drawing/2014/main" val="264376316"/>
                        </a:ext>
                      </a:extLst>
                    </a:gridCol>
                  </a:tblGrid>
                  <a:tr h="637405">
                    <a:tc>
                      <a:txBody>
                        <a:bodyPr/>
                        <a:lstStyle/>
                        <a:p>
                          <a:endParaRPr lang="en-US" sz="12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defTabSz="93345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  <a:buNone/>
                          </a:pP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 </a:t>
                          </a:r>
                          <a:r>
                            <a:rPr lang="en-US" sz="1200" b="1" kern="1200" cap="none" spc="0" dirty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highlight>
                                <a:srgbClr val="FFFF00"/>
                              </a:highlight>
                            </a:rPr>
                            <a:t>MAE</a:t>
                          </a: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 </a:t>
                          </a:r>
                        </a:p>
                        <a:p>
                          <a:pPr marL="0" lvl="0" indent="0" algn="ctr" defTabSz="93345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  <a:buNone/>
                          </a:pP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Mean Absolute Error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defTabSz="93345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  <a:buNone/>
                          </a:pP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 </a:t>
                          </a:r>
                          <a:r>
                            <a:rPr lang="en-US" sz="1200" b="1" kern="1200" cap="none" spc="0" dirty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highlight>
                                <a:srgbClr val="FFFF00"/>
                              </a:highlight>
                            </a:rPr>
                            <a:t>MSE</a:t>
                          </a: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 </a:t>
                          </a:r>
                        </a:p>
                        <a:p>
                          <a:pPr marL="0" lvl="0" indent="0" algn="ctr" defTabSz="93345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  <a:buNone/>
                          </a:pP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Mean Squared Error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defTabSz="93345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  <a:buNone/>
                          </a:pP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 </a:t>
                          </a:r>
                          <a:r>
                            <a:rPr lang="en-US" sz="1200" b="1" kern="1200" cap="none" spc="0" dirty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highlight>
                                <a:srgbClr val="FFFF00"/>
                              </a:highlight>
                            </a:rPr>
                            <a:t>RMSE</a:t>
                          </a:r>
                        </a:p>
                        <a:p>
                          <a:pPr marL="0" lvl="0" indent="0" algn="ctr" defTabSz="93345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  <a:buNone/>
                          </a:pP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Root Mean Squared Error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defTabSz="93345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  <a:buNone/>
                          </a:pP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 </a:t>
                          </a:r>
                          <a:r>
                            <a:rPr lang="en-US" sz="1200" b="1" kern="1200" cap="none" spc="0" dirty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highlight>
                                <a:srgbClr val="FFFF00"/>
                              </a:highlight>
                            </a:rPr>
                            <a:t>MAPE</a:t>
                          </a: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 </a:t>
                          </a:r>
                        </a:p>
                        <a:p>
                          <a:pPr marL="0" lvl="0" indent="0" algn="ctr" defTabSz="93345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  <a:buNone/>
                          </a:pP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Mean Absolute Percentage Error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defTabSz="93345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  <a:buNone/>
                          </a:pPr>
                          <a:r>
                            <a:rPr lang="en-US" sz="1200" b="1" kern="1200" cap="none" spc="0" dirty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highlight>
                                <a:srgbClr val="FFFF00"/>
                              </a:highlight>
                            </a:rPr>
                            <a:t>R²</a:t>
                          </a:r>
                          <a:endParaRPr lang="ar-EG" sz="1200" b="0" kern="1200" cap="none" spc="0" dirty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highlight>
                              <a:srgbClr val="FFFF00"/>
                            </a:highlight>
                          </a:endParaRPr>
                        </a:p>
                        <a:p>
                          <a:pPr marL="0" lvl="0" indent="0" algn="ctr" defTabSz="93345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  <a:buNone/>
                          </a:pP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R Squared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33162725"/>
                      </a:ext>
                    </a:extLst>
                  </a:tr>
                  <a:tr h="732338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ar-EG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المعادلة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limLoc m:val="subSup"/>
                                        <m:grow m:val="on"/>
                                        <m:ctrlPr>
                                          <a:rPr lang="en-US" sz="1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4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i="0" dirty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400" i="1" dirty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400" i="1" dirty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 dirty="0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0" dirty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i="1" dirty="0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400" i="1" dirty="0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400" i="1" dirty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num>
                                  <m:den>
                                    <m:r>
                                      <a:rPr lang="en-US" sz="1400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limLoc m:val="subSup"/>
                                        <m:grow m:val="on"/>
                                        <m:ctrl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4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i="0" dirty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400" i="1" dirty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sz="1400" b="0" i="1" dirty="0" smtClean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dirty="0" smtClean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i="1" dirty="0" smtClean="0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0" dirty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i="1" dirty="0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400" i="1" dirty="0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400" i="1" dirty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b="0" i="1" dirty="0" smtClean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dirty="0" smtClean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num>
                                  <m:den>
                                    <m:r>
                                      <a:rPr lang="en-US" sz="1400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1400" i="1" dirty="0" smtClean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nary>
                                          <m:naryPr>
                                            <m:chr m:val="∑"/>
                                            <m:limLoc m:val="subSup"/>
                                            <m:grow m:val="on"/>
                                            <m:ctrlPr>
                                              <a:rPr lang="en-US" sz="140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sz="1400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400" i="0" dirty="0"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i="1" dirty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1400" b="0" i="1" dirty="0" smtClean="0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 b="0" i="1" dirty="0" smtClean="0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400" i="1" dirty="0" smtClean="0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400" i="0" dirty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400" i="1" dirty="0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1400" i="1" dirty="0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1400" i="1" dirty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14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400" b="0" i="1" dirty="0" smtClean="0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 b="0" i="1" dirty="0" smtClean="0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nary>
                                      </m:num>
                                      <m:den>
                                        <m:r>
                                          <a:rPr lang="en-US" sz="1400" i="1" dirty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  <m:nary>
                                      <m:naryPr>
                                        <m:chr m:val="∑"/>
                                        <m:limLoc m:val="subSup"/>
                                        <m:grow m:val="on"/>
                                        <m:ctrlPr>
                                          <a:rPr lang="en-US" sz="1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4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i="0" dirty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400" i="1" dirty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400" i="1" dirty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 dirty="0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0" dirty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i="1" dirty="0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400" i="1" dirty="0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400" i="1" dirty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num>
                                  <m:den>
                                    <m:r>
                                      <a:rPr lang="en-US" sz="1400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m:rPr>
                                            <m:brk m:alnAt="25"/>
                                          </m:r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400" i="1" dirty="0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400" i="1" dirty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ba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2030840"/>
                      </a:ext>
                    </a:extLst>
                  </a:tr>
                  <a:tr h="525721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ar-EG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الوصف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0" hangingPunct="1"/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يقيس متوسط الفروقات المطلقة بين القيم الحقيقية والتنبؤات</a:t>
                          </a:r>
                          <a:endParaRPr lang="en-US" sz="14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0" hangingPunct="1"/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يقيس متوسط مربعات الفروقات بين القيم الحقيقية والتنبؤات</a:t>
                          </a:r>
                          <a:endParaRPr lang="en-US" sz="14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0" hangingPunct="1"/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هو الجذر التربيعي لمتوسط مربعات الفروقات بين القيم الحقيقية والتنبؤات</a:t>
                          </a:r>
                          <a:endParaRPr lang="en-US" sz="14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0" hangingPunct="1"/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يقيس متوسط نسبة الخطأ المطلق بالنسبة للقيم الحقيقية</a:t>
                          </a:r>
                          <a:endParaRPr lang="en-US" sz="14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0" hangingPunct="1"/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يوضح مدى تفسير النموذج للتباين في البيانات</a:t>
                          </a:r>
                          <a:endParaRPr lang="en-US" sz="14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5803056"/>
                      </a:ext>
                    </a:extLst>
                  </a:tr>
                  <a:tr h="702125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ar-EG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حساس للقيم المتطرفة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❌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❌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❌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04523263"/>
                      </a:ext>
                    </a:extLst>
                  </a:tr>
                  <a:tr h="879554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ar-EG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العقاب علي الاخطاء الكبيرة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❌</a:t>
                          </a:r>
                        </a:p>
                        <a:p>
                          <a:pPr algn="ctr"/>
                          <a:r>
                            <a:rPr lang="ar-EG" sz="1400" dirty="0"/>
                            <a:t>لا يعاقب بشكل خاص علي الاخطاء الكبيرة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  <a:p>
                          <a:pPr algn="ctr"/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يعاقب الأخطاء الكبيرة بشكل أكبر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  <a:p>
                          <a:pPr algn="ctr"/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يعاقب الأخطاء الكبيرة بشكل أكبر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❌</a:t>
                          </a:r>
                        </a:p>
                        <a:p>
                          <a:pPr algn="ctr"/>
                          <a:r>
                            <a:rPr lang="ar-EG" sz="1400" dirty="0"/>
                            <a:t>لا يعاقب بشكل خاص علي الاخطاء الكبيرة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 eaLnBrk="1" fontAlgn="auto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❌</a:t>
                          </a:r>
                          <a:endParaRPr lang="en-US" sz="1400" dirty="0">
                            <a:effectLst/>
                          </a:endParaRPr>
                        </a:p>
                        <a:p>
                          <a:pPr algn="ctr" rtl="0" eaLnBrk="1" latinLnBrk="0" hangingPunct="1"/>
                          <a:r>
                            <a:rPr lang="ar-EG" sz="1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لا يعاقب بشكل خاص علي الاخطاء الكبيرة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0051844"/>
                      </a:ext>
                    </a:extLst>
                  </a:tr>
                  <a:tr h="615688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ar-EG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وحدة البيانات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  <a:p>
                          <a:pPr algn="ctr"/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يُعبّر عن نفس وحدة البيانات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❌</a:t>
                          </a:r>
                          <a:endParaRPr lang="en-US" sz="1400" dirty="0">
                            <a:effectLst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يُعبّر عن مربع وحدة البيانات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يُعبّر عن نفس وحدة البيانات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❌</a:t>
                          </a:r>
                          <a:endParaRPr lang="en-US" sz="1400" dirty="0">
                            <a:effectLst/>
                          </a:endParaRPr>
                        </a:p>
                        <a:p>
                          <a:pPr algn="ctr"/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يُعبّر عن نسبة مئوية (%)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❌</a:t>
                          </a:r>
                          <a:endParaRPr lang="en-US" sz="1400" dirty="0">
                            <a:effectLst/>
                          </a:endParaRPr>
                        </a:p>
                        <a:p>
                          <a:pPr algn="ctr"/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بدون وحدة</a:t>
                          </a:r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6419352"/>
                      </a:ext>
                    </a:extLst>
                  </a:tr>
                  <a:tr h="879554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ar-EG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مناسب للمقارنة بين النماذج؟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❌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  <a:p>
                          <a:pPr algn="ctr"/>
                          <a:r>
                            <a:rPr lang="ar-EG" sz="1400" dirty="0"/>
                            <a:t>الافضل عند مقارنة النماذج، لكن لا يقيس الخطأ مباشرة</a:t>
                          </a:r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806184"/>
                      </a:ext>
                    </a:extLst>
                  </a:tr>
                  <a:tr h="742194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ar-EG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يعمل مع القيم الصفرية؟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❌</a:t>
                          </a:r>
                          <a:endParaRPr lang="ar-EG" sz="1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ar-EG" sz="1400" dirty="0"/>
                            <a:t>لا يعمل جيدًا مع القيم الصفرية أو القريبة من الصفر بسبب القسمة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85056579"/>
                      </a:ext>
                    </a:extLst>
                  </a:tr>
                  <a:tr h="1143422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ar-EG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أفضل حالات الاستخدام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عندما يكون الهدف فهم متوسط الخطأ دون تضخيم القيم الكبيرة.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ar-EG" sz="1400" dirty="0"/>
                            <a:t>عندما يكون الهدف تقليل الأخطاء الكبيرة بشكل أكبر.</a:t>
                          </a:r>
                          <a:endParaRPr lang="ar-EG" sz="14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ar-EG" sz="1400" dirty="0"/>
                            <a:t>عندما نريد مقياسًا سهل الفهم بنفس وحدة البيانات الأصلية.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ar-EG" sz="1400" dirty="0"/>
                            <a:t>عندما يكون المطلوب مقارنة الأداء بين مجموعات بيانات ذات نطاقات مختلفة (إذا لم يكن هناك أصفار).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ar-EG" sz="1400" dirty="0"/>
                            <a:t>عندما يكون الهدف فهم مدى تفسير النموذج للبيانات وليس فقط قياس الخطأ.</a:t>
                          </a:r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03813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ACFE4AF-D2C5-9990-EF61-8424C29EC9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2725929"/>
                  </p:ext>
                </p:extLst>
              </p:nvPr>
            </p:nvGraphicFramePr>
            <p:xfrm>
              <a:off x="0" y="0"/>
              <a:ext cx="12192000" cy="685800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03158">
                      <a:extLst>
                        <a:ext uri="{9D8B030D-6E8A-4147-A177-3AD203B41FA5}">
                          <a16:colId xmlns:a16="http://schemas.microsoft.com/office/drawing/2014/main" val="460693889"/>
                        </a:ext>
                      </a:extLst>
                    </a:gridCol>
                    <a:gridCol w="2406316">
                      <a:extLst>
                        <a:ext uri="{9D8B030D-6E8A-4147-A177-3AD203B41FA5}">
                          <a16:colId xmlns:a16="http://schemas.microsoft.com/office/drawing/2014/main" val="3273664163"/>
                        </a:ext>
                      </a:extLst>
                    </a:gridCol>
                    <a:gridCol w="2261937">
                      <a:extLst>
                        <a:ext uri="{9D8B030D-6E8A-4147-A177-3AD203B41FA5}">
                          <a16:colId xmlns:a16="http://schemas.microsoft.com/office/drawing/2014/main" val="2332326870"/>
                        </a:ext>
                      </a:extLst>
                    </a:gridCol>
                    <a:gridCol w="2234364">
                      <a:extLst>
                        <a:ext uri="{9D8B030D-6E8A-4147-A177-3AD203B41FA5}">
                          <a16:colId xmlns:a16="http://schemas.microsoft.com/office/drawing/2014/main" val="372645449"/>
                        </a:ext>
                      </a:extLst>
                    </a:gridCol>
                    <a:gridCol w="2314575">
                      <a:extLst>
                        <a:ext uri="{9D8B030D-6E8A-4147-A177-3AD203B41FA5}">
                          <a16:colId xmlns:a16="http://schemas.microsoft.com/office/drawing/2014/main" val="3660109838"/>
                        </a:ext>
                      </a:extLst>
                    </a:gridCol>
                    <a:gridCol w="1771650">
                      <a:extLst>
                        <a:ext uri="{9D8B030D-6E8A-4147-A177-3AD203B41FA5}">
                          <a16:colId xmlns:a16="http://schemas.microsoft.com/office/drawing/2014/main" val="264376316"/>
                        </a:ext>
                      </a:extLst>
                    </a:gridCol>
                  </a:tblGrid>
                  <a:tr h="637405">
                    <a:tc>
                      <a:txBody>
                        <a:bodyPr/>
                        <a:lstStyle/>
                        <a:p>
                          <a:endParaRPr lang="en-US" sz="12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defTabSz="93345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  <a:buNone/>
                          </a:pP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 </a:t>
                          </a:r>
                          <a:r>
                            <a:rPr lang="en-US" sz="1200" b="1" kern="1200" cap="none" spc="0" dirty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highlight>
                                <a:srgbClr val="FFFF00"/>
                              </a:highlight>
                            </a:rPr>
                            <a:t>MAE</a:t>
                          </a: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 </a:t>
                          </a:r>
                        </a:p>
                        <a:p>
                          <a:pPr marL="0" lvl="0" indent="0" algn="ctr" defTabSz="93345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  <a:buNone/>
                          </a:pP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Mean Absolute Error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defTabSz="93345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  <a:buNone/>
                          </a:pP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 </a:t>
                          </a:r>
                          <a:r>
                            <a:rPr lang="en-US" sz="1200" b="1" kern="1200" cap="none" spc="0" dirty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highlight>
                                <a:srgbClr val="FFFF00"/>
                              </a:highlight>
                            </a:rPr>
                            <a:t>MSE</a:t>
                          </a: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 </a:t>
                          </a:r>
                        </a:p>
                        <a:p>
                          <a:pPr marL="0" lvl="0" indent="0" algn="ctr" defTabSz="93345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  <a:buNone/>
                          </a:pP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Mean Squared Error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defTabSz="93345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  <a:buNone/>
                          </a:pP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 </a:t>
                          </a:r>
                          <a:r>
                            <a:rPr lang="en-US" sz="1200" b="1" kern="1200" cap="none" spc="0" dirty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highlight>
                                <a:srgbClr val="FFFF00"/>
                              </a:highlight>
                            </a:rPr>
                            <a:t>RMSE</a:t>
                          </a:r>
                        </a:p>
                        <a:p>
                          <a:pPr marL="0" lvl="0" indent="0" algn="ctr" defTabSz="93345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  <a:buNone/>
                          </a:pP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Root Mean Squared Error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defTabSz="93345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  <a:buNone/>
                          </a:pP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 </a:t>
                          </a:r>
                          <a:r>
                            <a:rPr lang="en-US" sz="1200" b="1" kern="1200" cap="none" spc="0" dirty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highlight>
                                <a:srgbClr val="FFFF00"/>
                              </a:highlight>
                            </a:rPr>
                            <a:t>MAPE</a:t>
                          </a: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 </a:t>
                          </a:r>
                        </a:p>
                        <a:p>
                          <a:pPr marL="0" lvl="0" indent="0" algn="ctr" defTabSz="93345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  <a:buNone/>
                          </a:pP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Mean Absolute Percentage Error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defTabSz="93345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  <a:buNone/>
                          </a:pPr>
                          <a:r>
                            <a:rPr lang="en-US" sz="1200" b="1" kern="1200" cap="none" spc="0" dirty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highlight>
                                <a:srgbClr val="FFFF00"/>
                              </a:highlight>
                            </a:rPr>
                            <a:t>R²</a:t>
                          </a:r>
                          <a:endParaRPr lang="ar-EG" sz="1200" b="0" kern="1200" cap="none" spc="0" dirty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highlight>
                              <a:srgbClr val="FFFF00"/>
                            </a:highlight>
                          </a:endParaRPr>
                        </a:p>
                        <a:p>
                          <a:pPr marL="0" lvl="0" indent="0" algn="ctr" defTabSz="93345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  <a:buNone/>
                          </a:pPr>
                          <a:r>
                            <a:rPr lang="en-US" sz="1200" b="0" kern="1200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R Squared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33162725"/>
                      </a:ext>
                    </a:extLst>
                  </a:tr>
                  <a:tr h="732338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ar-EG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المعادلة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380" t="-89167" r="-357722" b="-75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0108" t="-89167" r="-280863" b="-75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62943" t="-89167" r="-183924" b="-75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51451" t="-89167" r="-78100" b="-75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87973" t="-89167" r="-1718" b="-75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2030840"/>
                      </a:ext>
                    </a:extLst>
                  </a:tr>
                  <a:tr h="525721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ar-EG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الوصف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0" hangingPunct="1"/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يقيس متوسط الفروقات المطلقة بين القيم الحقيقية والتنبؤات</a:t>
                          </a:r>
                          <a:endParaRPr lang="en-US" sz="14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0" hangingPunct="1"/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يقيس متوسط مربعات الفروقات بين القيم الحقيقية والتنبؤات</a:t>
                          </a:r>
                          <a:endParaRPr lang="en-US" sz="14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0" hangingPunct="1"/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هو الجذر التربيعي لمتوسط مربعات الفروقات بين القيم الحقيقية والتنبؤات</a:t>
                          </a:r>
                          <a:endParaRPr lang="en-US" sz="14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0" hangingPunct="1"/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يقيس متوسط نسبة الخطأ المطلق بالنسبة للقيم الحقيقية</a:t>
                          </a:r>
                          <a:endParaRPr lang="en-US" sz="14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0" hangingPunct="1"/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يوضح مدى تفسير النموذج للتباين في البيانات</a:t>
                          </a:r>
                          <a:endParaRPr lang="en-US" sz="14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5803056"/>
                      </a:ext>
                    </a:extLst>
                  </a:tr>
                  <a:tr h="702125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ar-EG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حساس للقيم المتطرفة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❌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❌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❌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04523263"/>
                      </a:ext>
                    </a:extLst>
                  </a:tr>
                  <a:tr h="879554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ar-EG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العقاب علي الاخطاء الكبيرة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❌</a:t>
                          </a:r>
                        </a:p>
                        <a:p>
                          <a:pPr algn="ctr"/>
                          <a:r>
                            <a:rPr lang="ar-EG" sz="1400" dirty="0"/>
                            <a:t>لا يعاقب بشكل خاص علي الاخطاء الكبيرة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  <a:p>
                          <a:pPr algn="ctr"/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يعاقب الأخطاء الكبيرة بشكل أكبر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  <a:p>
                          <a:pPr algn="ctr"/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يعاقب الأخطاء الكبيرة بشكل أكبر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❌</a:t>
                          </a:r>
                        </a:p>
                        <a:p>
                          <a:pPr algn="ctr"/>
                          <a:r>
                            <a:rPr lang="ar-EG" sz="1400" dirty="0"/>
                            <a:t>لا يعاقب بشكل خاص علي الاخطاء الكبيرة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 eaLnBrk="1" fontAlgn="auto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❌</a:t>
                          </a:r>
                          <a:endParaRPr lang="en-US" sz="1400" dirty="0">
                            <a:effectLst/>
                          </a:endParaRPr>
                        </a:p>
                        <a:p>
                          <a:pPr algn="ctr" rtl="0" eaLnBrk="1" latinLnBrk="0" hangingPunct="1"/>
                          <a:r>
                            <a:rPr lang="ar-EG" sz="1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لا يعاقب بشكل خاص علي الاخطاء الكبيرة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0051844"/>
                      </a:ext>
                    </a:extLst>
                  </a:tr>
                  <a:tr h="615688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ar-EG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وحدة البيانات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  <a:p>
                          <a:pPr algn="ctr"/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يُعبّر عن نفس وحدة البيانات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❌</a:t>
                          </a:r>
                          <a:endParaRPr lang="en-US" sz="1400" dirty="0">
                            <a:effectLst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يُعبّر عن مربع وحدة البيانات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يُعبّر عن نفس وحدة البيانات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❌</a:t>
                          </a:r>
                          <a:endParaRPr lang="en-US" sz="1400" dirty="0">
                            <a:effectLst/>
                          </a:endParaRPr>
                        </a:p>
                        <a:p>
                          <a:pPr algn="ctr"/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يُعبّر عن نسبة مئوية (%)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❌</a:t>
                          </a:r>
                          <a:endParaRPr lang="en-US" sz="1400" dirty="0">
                            <a:effectLst/>
                          </a:endParaRPr>
                        </a:p>
                        <a:p>
                          <a:pPr algn="ctr"/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بدون وحدة</a:t>
                          </a:r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6419352"/>
                      </a:ext>
                    </a:extLst>
                  </a:tr>
                  <a:tr h="879554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ar-EG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مناسب للمقارنة بين النماذج؟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❌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  <a:p>
                          <a:pPr algn="ctr"/>
                          <a:r>
                            <a:rPr lang="ar-EG" sz="1400" dirty="0"/>
                            <a:t>الافضل عند مقارنة النماذج، لكن لا يقيس الخطأ مباشرة</a:t>
                          </a:r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806184"/>
                      </a:ext>
                    </a:extLst>
                  </a:tr>
                  <a:tr h="742194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ar-EG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يعمل مع القيم الصفرية؟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❌</a:t>
                          </a:r>
                          <a:endParaRPr lang="ar-EG" sz="1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ar-EG" sz="1400" dirty="0"/>
                            <a:t>لا يعمل جيدًا مع القيم الصفرية أو القريبة من الصفر بسبب القسمة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✅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85056579"/>
                      </a:ext>
                    </a:extLst>
                  </a:tr>
                  <a:tr h="1143422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ar-EG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أفضل حالات الاستخدام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ar-EG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عندما يكون الهدف فهم متوسط الخطأ دون تضخيم القيم الكبيرة.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ar-EG" sz="1400" dirty="0"/>
                            <a:t>عندما يكون الهدف تقليل الأخطاء الكبيرة بشكل أكبر.</a:t>
                          </a:r>
                          <a:endParaRPr lang="ar-EG" sz="14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ar-EG" sz="1400" dirty="0"/>
                            <a:t>عندما نريد مقياسًا سهل الفهم بنفس وحدة البيانات الأصلية.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ar-EG" sz="1400" dirty="0"/>
                            <a:t>عندما يكون المطلوب مقارنة الأداء بين مجموعات بيانات ذات نطاقات مختلفة (إذا لم يكن هناك أصفار).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ar-EG" sz="1400" dirty="0"/>
                            <a:t>عندما يكون الهدف فهم مدى تفسير النموذج للبيانات وليس فقط قياس الخطأ.</a:t>
                          </a:r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03813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61407336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D31D7-14AD-7C44-9114-A97A0E565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4600" b="1" dirty="0"/>
              <a:t>Regularization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9A8E82E3-F654-B29C-3499-7074DFE7A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72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91936A-109A-E28E-3A3D-0DEFC00A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6098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C5B084-3405-19F5-FDE0-4669D3570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5" y="0"/>
            <a:ext cx="5953125" cy="477202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1E421-DB27-61DD-B4EC-B92717DFC956}"/>
              </a:ext>
            </a:extLst>
          </p:cNvPr>
          <p:cNvCxnSpPr/>
          <p:nvPr/>
        </p:nvCxnSpPr>
        <p:spPr>
          <a:xfrm>
            <a:off x="6096000" y="162962"/>
            <a:ext cx="0" cy="6400800"/>
          </a:xfrm>
          <a:prstGeom prst="line">
            <a:avLst/>
          </a:prstGeom>
          <a:ln w="57150"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207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8AABC-3408-F648-1472-AC1D17DA5FC7}"/>
              </a:ext>
            </a:extLst>
          </p:cNvPr>
          <p:cNvGrpSpPr/>
          <p:nvPr/>
        </p:nvGrpSpPr>
        <p:grpSpPr>
          <a:xfrm>
            <a:off x="1" y="1"/>
            <a:ext cx="5328106" cy="6857999"/>
            <a:chOff x="1" y="1"/>
            <a:chExt cx="5328106" cy="68579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84B05E-3196-69E1-55DB-EF0D57369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5328106" cy="485030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14096B-A81A-D3B3-13D7-A7DD8AE11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4850308"/>
              <a:ext cx="5328106" cy="2007692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B83373A-84E0-C139-91EE-D582B874E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343" y="1"/>
            <a:ext cx="5021655" cy="31997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B3E939-0E95-4DF3-B272-405CEA94F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344" y="3199775"/>
            <a:ext cx="5021655" cy="365822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E55F8E-E9D1-5C17-5E38-A04C4A1A2DDE}"/>
              </a:ext>
            </a:extLst>
          </p:cNvPr>
          <p:cNvCxnSpPr/>
          <p:nvPr/>
        </p:nvCxnSpPr>
        <p:spPr>
          <a:xfrm>
            <a:off x="6096000" y="162962"/>
            <a:ext cx="0" cy="6400800"/>
          </a:xfrm>
          <a:prstGeom prst="line">
            <a:avLst/>
          </a:prstGeom>
          <a:ln w="57150"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556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9A98EC-5694-9E7D-9424-F09493FF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07" y="1373557"/>
            <a:ext cx="5888816" cy="4110886"/>
          </a:xfrm>
          <a:prstGeom prst="rect">
            <a:avLst/>
          </a:prstGeom>
          <a:ln w="38100" cap="sq">
            <a:solidFill>
              <a:srgbClr val="FF3300">
                <a:alpha val="63137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14A1D3-290F-B8C4-5D5E-DBD49BA5C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7" y="1373557"/>
            <a:ext cx="6012547" cy="4110886"/>
          </a:xfrm>
          <a:prstGeom prst="rect">
            <a:avLst/>
          </a:prstGeom>
          <a:ln w="38100" cap="sq">
            <a:solidFill>
              <a:srgbClr val="FF3300">
                <a:alpha val="63137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20763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5D4CAB-7AA0-6BD7-AD81-F9A86CB21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6620" y="0"/>
            <a:ext cx="5055380" cy="2907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092A69-BEE0-EF86-60C6-40052C80C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136620" cy="20245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6493C7-1F8C-2405-F80F-137AF7A54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793" y="2907788"/>
            <a:ext cx="6429781" cy="3950211"/>
          </a:xfrm>
          <a:prstGeom prst="rect">
            <a:avLst/>
          </a:prstGeom>
        </p:spPr>
      </p:pic>
      <p:sp>
        <p:nvSpPr>
          <p:cNvPr id="28" name="Arrow: Left 27">
            <a:extLst>
              <a:ext uri="{FF2B5EF4-FFF2-40B4-BE49-F238E27FC236}">
                <a16:creationId xmlns:a16="http://schemas.microsoft.com/office/drawing/2014/main" id="{0BCF5FEB-5B57-913D-6F6C-98B6C03581F9}"/>
              </a:ext>
            </a:extLst>
          </p:cNvPr>
          <p:cNvSpPr/>
          <p:nvPr/>
        </p:nvSpPr>
        <p:spPr>
          <a:xfrm>
            <a:off x="0" y="4593182"/>
            <a:ext cx="3123793" cy="579422"/>
          </a:xfrm>
          <a:prstGeom prst="leftArrow">
            <a:avLst/>
          </a:prstGeom>
          <a:solidFill>
            <a:srgbClr val="4436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99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64787-4526-2607-C66C-BA3B8E4791D6}"/>
              </a:ext>
            </a:extLst>
          </p:cNvPr>
          <p:cNvSpPr txBox="1"/>
          <p:nvPr/>
        </p:nvSpPr>
        <p:spPr>
          <a:xfrm>
            <a:off x="0" y="0"/>
            <a:ext cx="6228784" cy="6723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seaborn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sns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determine_relationship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    Determine the type of relationship between X and Y based on correlation.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    Parameters: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    - X: Independent variable (can be from X_train)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    - Y: Dependent variable (can be from y_train)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    - plot: Whether to display a scatter plot with a regression line (default = True)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    Returns: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    - A string indicating the type of relationship (Strong, Weak, or No Relationship)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    """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Convert to DataFrame for correlation calculation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df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'Y'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correlation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df[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corr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(df[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'Y'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Determine relationship type based on correlation value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(correlation)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relation_type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"Strong Relationship"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(correlation)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relation_type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"Weak Relationship"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relation_type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"No Relationship"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Plot if required</a:t>
            </a:r>
            <a:endParaRPr lang="en-US" sz="1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regplot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scatter_kws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'alpha'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sz="1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line_kws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'color'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relation_type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}\n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Correlation: 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correlation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:.2f</a:t>
            </a:r>
            <a:r>
              <a:rPr lang="en-US" sz="1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relation_type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2CAD9C-3BCF-B2D3-298A-049F5C9815D6}"/>
              </a:ext>
            </a:extLst>
          </p:cNvPr>
          <p:cNvSpPr txBox="1"/>
          <p:nvPr/>
        </p:nvSpPr>
        <p:spPr>
          <a:xfrm>
            <a:off x="6491334" y="134749"/>
            <a:ext cx="5552037" cy="1699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✅ Example usage with training data (X_train, y_train)</a:t>
            </a:r>
            <a:endParaRPr lang="en-US" sz="11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Assuming X_train is a 2D DataFrame, we take one feature (column)</a:t>
            </a:r>
            <a:endParaRPr lang="en-US" sz="11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Replace 'feature_name' with the actual feature column name</a:t>
            </a:r>
            <a:endParaRPr lang="en-US" sz="11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sz="11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Example if X_train is a DataFrame with multiple features</a:t>
            </a:r>
            <a:endParaRPr lang="en-US" sz="11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X_selected </a:t>
            </a:r>
            <a:r>
              <a:rPr lang="en-US" sz="11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X_train[</a:t>
            </a:r>
            <a:r>
              <a:rPr lang="en-US" sz="11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'feature_name'</a:t>
            </a:r>
            <a:r>
              <a:rPr lang="en-US" sz="11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]  </a:t>
            </a:r>
            <a:r>
              <a:rPr lang="en-US" sz="110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Select a single feature</a:t>
            </a:r>
            <a:endParaRPr lang="en-US" sz="11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sz="11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Example usage</a:t>
            </a:r>
            <a:endParaRPr lang="en-US" sz="11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print(determine_relationship(X_selected, y_train))</a:t>
            </a:r>
            <a:endParaRPr lang="en-US" sz="11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03B20-5477-2A05-9DAD-25AAFBBC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265" y="2136839"/>
            <a:ext cx="5881735" cy="2831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47735F-EB5D-04C7-306C-54EB105C0381}"/>
              </a:ext>
            </a:extLst>
          </p:cNvPr>
          <p:cNvSpPr txBox="1"/>
          <p:nvPr/>
        </p:nvSpPr>
        <p:spPr>
          <a:xfrm>
            <a:off x="7819932" y="5569556"/>
            <a:ext cx="2156987" cy="259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05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05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(model.summary())</a:t>
            </a:r>
          </a:p>
        </p:txBody>
      </p:sp>
    </p:spTree>
    <p:extLst>
      <p:ext uri="{BB962C8B-B14F-4D97-AF65-F5344CB8AC3E}">
        <p14:creationId xmlns:p14="http://schemas.microsoft.com/office/powerpoint/2010/main" val="684119019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51DFD90-2A63-BB4F-35D7-B9DAF9A60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4473" y="-1"/>
            <a:ext cx="3708452" cy="21142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3F4414-BDC4-00D3-2BF3-3FC81AD1F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4474" y="2368360"/>
            <a:ext cx="3708451" cy="2118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C27F7AE-8997-D970-7E37-CF9C547A3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4471" y="4740726"/>
            <a:ext cx="3708451" cy="21172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F193F9-F6D3-D21E-40FC-568AF865B9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49266"/>
          <a:stretch/>
        </p:blipFill>
        <p:spPr>
          <a:xfrm>
            <a:off x="1428747" y="3409950"/>
            <a:ext cx="6835723" cy="10726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643F8BA-BBD8-1294-1D6C-DFB8948B94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42108"/>
          <a:stretch/>
        </p:blipFill>
        <p:spPr>
          <a:xfrm>
            <a:off x="1428747" y="5634039"/>
            <a:ext cx="6835723" cy="12239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FD5CE70-9F74-D16F-65AA-E8D0285596F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55137"/>
          <a:stretch/>
        </p:blipFill>
        <p:spPr>
          <a:xfrm>
            <a:off x="1428748" y="1"/>
            <a:ext cx="6835723" cy="9484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A71DBF9-76CE-BFC1-A58E-5CD4D0991F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45053"/>
          <a:stretch/>
        </p:blipFill>
        <p:spPr>
          <a:xfrm>
            <a:off x="1428746" y="938617"/>
            <a:ext cx="6835723" cy="11771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BA9F5B0-F4E8-A3AF-A75A-E6F7E7E8736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b="50733"/>
          <a:stretch/>
        </p:blipFill>
        <p:spPr>
          <a:xfrm>
            <a:off x="1428747" y="2368359"/>
            <a:ext cx="6835723" cy="10415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DB78D09-4B06-C65B-F29B-9C70BEA69E78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b="57820"/>
          <a:stretch/>
        </p:blipFill>
        <p:spPr>
          <a:xfrm>
            <a:off x="1428746" y="4742263"/>
            <a:ext cx="6835723" cy="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38523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0481E9-9441-F73C-1FAF-85CB4B4207C0}"/>
              </a:ext>
            </a:extLst>
          </p:cNvPr>
          <p:cNvSpPr txBox="1"/>
          <p:nvPr/>
        </p:nvSpPr>
        <p:spPr>
          <a:xfrm>
            <a:off x="6572250" y="0"/>
            <a:ext cx="5619750" cy="495520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defRPr>
            </a:lvl1pPr>
          </a:lstStyle>
          <a:p>
            <a:r>
              <a:rPr lang="en-US" sz="1400" dirty="0"/>
              <a:t>import numpy as np</a:t>
            </a:r>
          </a:p>
          <a:p>
            <a:r>
              <a:rPr lang="en-US" sz="1400" dirty="0"/>
              <a:t>import matplotlib.pyplot as plt</a:t>
            </a:r>
          </a:p>
          <a:p>
            <a:r>
              <a:rPr lang="en-US" sz="1400" dirty="0"/>
              <a:t>import seaborn as sns</a:t>
            </a:r>
          </a:p>
          <a:p>
            <a:r>
              <a:rPr lang="en-US" sz="1400" dirty="0"/>
              <a:t>from sklearn.linear_model import LinearRegression</a:t>
            </a:r>
          </a:p>
          <a:p>
            <a:endParaRPr lang="en-US" sz="1400" dirty="0"/>
          </a:p>
          <a:p>
            <a:r>
              <a:rPr lang="en-US" sz="1400" dirty="0"/>
              <a:t>np.random.seed(42)</a:t>
            </a:r>
          </a:p>
          <a:p>
            <a:r>
              <a:rPr lang="en-US" sz="1400" dirty="0"/>
              <a:t>x = np.linspace(1, 10, 50)</a:t>
            </a:r>
          </a:p>
          <a:p>
            <a:r>
              <a:rPr lang="en-US" sz="1400" dirty="0"/>
              <a:t>y = 3 * x + np.random.normal(0, 3, size=x.shape)</a:t>
            </a:r>
          </a:p>
          <a:p>
            <a:endParaRPr lang="en-US" sz="1400" dirty="0"/>
          </a:p>
          <a:p>
            <a:r>
              <a:rPr lang="en-US" sz="1400" dirty="0"/>
              <a:t>x = x.reshape(-1, 1)</a:t>
            </a:r>
          </a:p>
          <a:p>
            <a:r>
              <a:rPr lang="en-US" sz="1400" dirty="0"/>
              <a:t>model = LinearRegression()</a:t>
            </a:r>
          </a:p>
          <a:p>
            <a:r>
              <a:rPr lang="en-US" sz="1400" dirty="0"/>
              <a:t>model.fit(x, y)</a:t>
            </a:r>
          </a:p>
          <a:p>
            <a:r>
              <a:rPr lang="en-US" sz="1400" dirty="0"/>
              <a:t>y_pred = model.predict(x)</a:t>
            </a:r>
          </a:p>
          <a:p>
            <a:endParaRPr lang="en-US" sz="1400" dirty="0"/>
          </a:p>
          <a:p>
            <a:r>
              <a:rPr lang="en-US" sz="1400" dirty="0"/>
              <a:t>residuals = y - y_pred</a:t>
            </a:r>
          </a:p>
          <a:p>
            <a:endParaRPr lang="en-US" sz="1400" dirty="0"/>
          </a:p>
          <a:p>
            <a:r>
              <a:rPr lang="en-US" sz="1400" dirty="0"/>
              <a:t>plt.figure(figsize=(8, 5))</a:t>
            </a:r>
          </a:p>
          <a:p>
            <a:r>
              <a:rPr lang="en-US" sz="1400" dirty="0"/>
              <a:t>sns.residplot(x=x.flatten(), y=y, lowess=True, line_kws={'color': 'red'})</a:t>
            </a:r>
          </a:p>
          <a:p>
            <a:r>
              <a:rPr lang="en-US" sz="1400" dirty="0"/>
              <a:t>plt.xlabel("X values")</a:t>
            </a:r>
          </a:p>
          <a:p>
            <a:r>
              <a:rPr lang="en-US" sz="1400" dirty="0"/>
              <a:t>plt.ylabel("Residuals")</a:t>
            </a:r>
          </a:p>
          <a:p>
            <a:r>
              <a:rPr lang="en-US" sz="1400" dirty="0"/>
              <a:t>plt.title("Residual Plot for Linearity Check")</a:t>
            </a:r>
          </a:p>
          <a:p>
            <a:r>
              <a:rPr lang="en-US" sz="1400" dirty="0"/>
              <a:t>plt.show()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49D9D-1948-1CD0-936D-B949C2BE4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72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55866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48D616-B981-8814-BA5A-B2A975E43FFF}"/>
              </a:ext>
            </a:extLst>
          </p:cNvPr>
          <p:cNvSpPr txBox="1"/>
          <p:nvPr/>
        </p:nvSpPr>
        <p:spPr>
          <a:xfrm>
            <a:off x="6781801" y="0"/>
            <a:ext cx="5410199" cy="107721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defRPr>
            </a:lvl1pPr>
          </a:lstStyle>
          <a:p>
            <a:r>
              <a:rPr lang="en-US" dirty="0"/>
              <a:t>from statsmodels.stats.stattools import durbin_watson</a:t>
            </a:r>
          </a:p>
          <a:p>
            <a:endParaRPr lang="en-US" dirty="0"/>
          </a:p>
          <a:p>
            <a:r>
              <a:rPr lang="en-US" dirty="0"/>
              <a:t>dw_stat = durbin_watson(residuals)</a:t>
            </a:r>
          </a:p>
          <a:p>
            <a:r>
              <a:rPr lang="en-US" dirty="0"/>
              <a:t>print("Durbin-Watson Statistic:", dw_stat)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1BFE8-49C6-751F-A6FE-4E79AC7C4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6781800" cy="2359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92C5C2-60DF-D9A6-224D-C6517B3A13BA}"/>
              </a:ext>
            </a:extLst>
          </p:cNvPr>
          <p:cNvSpPr txBox="1"/>
          <p:nvPr/>
        </p:nvSpPr>
        <p:spPr>
          <a:xfrm>
            <a:off x="6781802" y="2949565"/>
            <a:ext cx="5410198" cy="181588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4">
                    <a:lumMod val="60000"/>
                    <a:lumOff val="40000"/>
                  </a:schemeClr>
                </a:solidFill>
                <a:cs typeface="+mj-cs"/>
              </a:defRPr>
            </a:lvl1pPr>
          </a:lstStyle>
          <a:p>
            <a:r>
              <a:rPr lang="en-US" sz="1400" dirty="0"/>
              <a:t>import statsmodels.api as sm</a:t>
            </a:r>
          </a:p>
          <a:p>
            <a:r>
              <a:rPr lang="en-US" sz="1400" dirty="0"/>
              <a:t>from statsmodels.stats.diagnostic import het_breuschpagan</a:t>
            </a:r>
          </a:p>
          <a:p>
            <a:endParaRPr lang="en-US" sz="1400" dirty="0"/>
          </a:p>
          <a:p>
            <a:r>
              <a:rPr lang="en-US" sz="1400" dirty="0"/>
              <a:t>X_with_const = sm.add_constant(x)</a:t>
            </a:r>
          </a:p>
          <a:p>
            <a:endParaRPr lang="en-US" sz="1400" dirty="0"/>
          </a:p>
          <a:p>
            <a:r>
              <a:rPr lang="en-US" sz="1400" dirty="0"/>
              <a:t>bp_test = het_breuschpagan(residuals, X_with_const)</a:t>
            </a:r>
          </a:p>
          <a:p>
            <a:r>
              <a:rPr lang="en-US" sz="1400" dirty="0"/>
              <a:t>labels = ['Lagrange multiplier statistic', 'p-value', 'f-value', 'f p-value']</a:t>
            </a:r>
          </a:p>
          <a:p>
            <a:r>
              <a:rPr lang="en-US" sz="1400" dirty="0"/>
              <a:t>print(dict(zip(labels, bp_test)))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08222E-A656-3A1A-4A74-0182E7378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49565"/>
            <a:ext cx="6781800" cy="390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50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 dir="u"/>
  </p:transition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538D9D"/>
    </a:hlink>
    <a:folHlink>
      <a:srgbClr val="A5738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2867</Words>
  <Application>Microsoft Office PowerPoint</Application>
  <PresentationFormat>Widescreen</PresentationFormat>
  <Paragraphs>344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新細明體</vt:lpstr>
      <vt:lpstr>Aharoni</vt:lpstr>
      <vt:lpstr>Aptos</vt:lpstr>
      <vt:lpstr>Aptos Display</vt:lpstr>
      <vt:lpstr>Arial</vt:lpstr>
      <vt:lpstr>Bierstadt</vt:lpstr>
      <vt:lpstr>Calibri</vt:lpstr>
      <vt:lpstr>Cambria Math</vt:lpstr>
      <vt:lpstr>Consolas</vt:lpstr>
      <vt:lpstr>GestaltVTI</vt:lpstr>
      <vt:lpstr>Office Theme</vt:lpstr>
      <vt:lpstr>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Regularization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Abdalrahaman Ahmed</dc:creator>
  <cp:lastModifiedBy>Abdalrahaman Ahmed</cp:lastModifiedBy>
  <cp:revision>35</cp:revision>
  <dcterms:created xsi:type="dcterms:W3CDTF">2025-03-13T10:19:01Z</dcterms:created>
  <dcterms:modified xsi:type="dcterms:W3CDTF">2025-09-11T18:36:59Z</dcterms:modified>
</cp:coreProperties>
</file>